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7" r:id="rId4"/>
    <p:sldId id="265" r:id="rId5"/>
    <p:sldId id="270" r:id="rId6"/>
    <p:sldId id="271" r:id="rId7"/>
    <p:sldId id="266" r:id="rId8"/>
    <p:sldId id="272" r:id="rId9"/>
    <p:sldId id="262" r:id="rId10"/>
    <p:sldId id="259" r:id="rId11"/>
    <p:sldId id="269" r:id="rId12"/>
    <p:sldId id="260" r:id="rId13"/>
    <p:sldId id="261" r:id="rId14"/>
    <p:sldId id="274" r:id="rId15"/>
    <p:sldId id="275" r:id="rId16"/>
    <p:sldId id="273" r:id="rId17"/>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757" autoAdjust="0"/>
  </p:normalViewPr>
  <p:slideViewPr>
    <p:cSldViewPr>
      <p:cViewPr>
        <p:scale>
          <a:sx n="76" d="100"/>
          <a:sy n="76" d="100"/>
        </p:scale>
        <p:origin x="-120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DE05BF-3FAC-4694-B4B1-698F545CD46E}" type="datetimeFigureOut">
              <a:rPr lang="et-EE" smtClean="0"/>
              <a:t>3.02.2015</a:t>
            </a:fld>
            <a:endParaRPr lang="et-EE"/>
          </a:p>
        </p:txBody>
      </p:sp>
      <p:sp>
        <p:nvSpPr>
          <p:cNvPr id="4" name="Slaidi pildi kohatä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191E86-7389-4440-B803-A07A992DEB21}" type="slidenum">
              <a:rPr lang="et-EE" smtClean="0"/>
              <a:t>‹#›</a:t>
            </a:fld>
            <a:endParaRPr lang="et-EE"/>
          </a:p>
        </p:txBody>
      </p:sp>
    </p:spTree>
    <p:extLst>
      <p:ext uri="{BB962C8B-B14F-4D97-AF65-F5344CB8AC3E}">
        <p14:creationId xmlns:p14="http://schemas.microsoft.com/office/powerpoint/2010/main" val="3001745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3F191E86-7389-4440-B803-A07A992DEB21}" type="slidenum">
              <a:rPr lang="et-EE" smtClean="0"/>
              <a:t>11</a:t>
            </a:fld>
            <a:endParaRPr lang="et-EE"/>
          </a:p>
        </p:txBody>
      </p:sp>
    </p:spTree>
    <p:extLst>
      <p:ext uri="{BB962C8B-B14F-4D97-AF65-F5344CB8AC3E}">
        <p14:creationId xmlns:p14="http://schemas.microsoft.com/office/powerpoint/2010/main" val="1255609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796D802F-2857-4B9E-A245-C602304CAA3F}" type="datetimeFigureOut">
              <a:rPr lang="et-EE" smtClean="0"/>
              <a:pPr/>
              <a:t>3.02.2015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230915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96D802F-2857-4B9E-A245-C602304CAA3F}" type="datetimeFigureOut">
              <a:rPr lang="et-EE" smtClean="0"/>
              <a:pPr/>
              <a:t>3.02.2015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175773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96D802F-2857-4B9E-A245-C602304CAA3F}" type="datetimeFigureOut">
              <a:rPr lang="et-EE" smtClean="0"/>
              <a:pPr/>
              <a:t>3.02.2015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142790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96D802F-2857-4B9E-A245-C602304CAA3F}" type="datetimeFigureOut">
              <a:rPr lang="et-EE" smtClean="0"/>
              <a:pPr/>
              <a:t>3.02.2015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316668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D802F-2857-4B9E-A245-C602304CAA3F}" type="datetimeFigureOut">
              <a:rPr lang="et-EE" smtClean="0"/>
              <a:pPr/>
              <a:t>3.02.2015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418775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796D802F-2857-4B9E-A245-C602304CAA3F}" type="datetimeFigureOut">
              <a:rPr lang="et-EE" smtClean="0"/>
              <a:pPr/>
              <a:t>3.02.2015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1507691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796D802F-2857-4B9E-A245-C602304CAA3F}" type="datetimeFigureOut">
              <a:rPr lang="et-EE" smtClean="0"/>
              <a:pPr/>
              <a:t>3.02.2015</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415257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796D802F-2857-4B9E-A245-C602304CAA3F}" type="datetimeFigureOut">
              <a:rPr lang="et-EE" smtClean="0"/>
              <a:pPr/>
              <a:t>3.02.2015</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3298011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D802F-2857-4B9E-A245-C602304CAA3F}" type="datetimeFigureOut">
              <a:rPr lang="et-EE" smtClean="0"/>
              <a:pPr/>
              <a:t>3.02.2015</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43235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D802F-2857-4B9E-A245-C602304CAA3F}" type="datetimeFigureOut">
              <a:rPr lang="et-EE" smtClean="0"/>
              <a:pPr/>
              <a:t>3.02.2015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378503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D802F-2857-4B9E-A245-C602304CAA3F}" type="datetimeFigureOut">
              <a:rPr lang="et-EE" smtClean="0"/>
              <a:pPr/>
              <a:t>3.02.2015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3FA5941-ED5B-49DA-BA60-C8F3EA11656E}" type="slidenum">
              <a:rPr lang="et-EE" smtClean="0"/>
              <a:pPr/>
              <a:t>‹#›</a:t>
            </a:fld>
            <a:endParaRPr lang="et-EE"/>
          </a:p>
        </p:txBody>
      </p:sp>
    </p:spTree>
    <p:extLst>
      <p:ext uri="{BB962C8B-B14F-4D97-AF65-F5344CB8AC3E}">
        <p14:creationId xmlns:p14="http://schemas.microsoft.com/office/powerpoint/2010/main" val="261475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D802F-2857-4B9E-A245-C602304CAA3F}" type="datetimeFigureOut">
              <a:rPr lang="et-EE" smtClean="0"/>
              <a:pPr/>
              <a:t>3.02.2015</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A5941-ED5B-49DA-BA60-C8F3EA11656E}" type="slidenum">
              <a:rPr lang="et-EE" smtClean="0"/>
              <a:pPr/>
              <a:t>‹#›</a:t>
            </a:fld>
            <a:endParaRPr lang="et-EE"/>
          </a:p>
        </p:txBody>
      </p:sp>
    </p:spTree>
    <p:extLst>
      <p:ext uri="{BB962C8B-B14F-4D97-AF65-F5344CB8AC3E}">
        <p14:creationId xmlns:p14="http://schemas.microsoft.com/office/powerpoint/2010/main" val="3315724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uusatades.weebl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tNCvScGZz6s" TargetMode="External"/><Relationship Id="rId7" Type="http://schemas.openxmlformats.org/officeDocument/2006/relationships/hyperlink" Target="https://www.youtube.com/watch?v=VNT4x3Q20wc" TargetMode="External"/><Relationship Id="rId2" Type="http://schemas.openxmlformats.org/officeDocument/2006/relationships/hyperlink" Target="https://www.youtube.com/watch?v=sNS21_eU1Pc" TargetMode="External"/><Relationship Id="rId1" Type="http://schemas.openxmlformats.org/officeDocument/2006/relationships/slideLayout" Target="../slideLayouts/slideLayout2.xml"/><Relationship Id="rId6" Type="http://schemas.openxmlformats.org/officeDocument/2006/relationships/hyperlink" Target="https://www.youtube.com/watch?v=FWqGUPYK3mI" TargetMode="External"/><Relationship Id="rId5" Type="http://schemas.openxmlformats.org/officeDocument/2006/relationships/hyperlink" Target="https://www.youtube.com/watch?v=nue2SZ8Ux3c" TargetMode="External"/><Relationship Id="rId4" Type="http://schemas.openxmlformats.org/officeDocument/2006/relationships/hyperlink" Target="https://www.youtube.com/watch?v=PqMEsgzUZXo"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uusaliit.e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18258"/>
          </a:xfrm>
        </p:spPr>
        <p:txBody>
          <a:bodyPr/>
          <a:lstStyle/>
          <a:p>
            <a:r>
              <a:rPr lang="et-EE" dirty="0" smtClean="0">
                <a:latin typeface="Times New Roman" pitchFamily="18" charset="0"/>
                <a:cs typeface="Times New Roman" pitchFamily="18" charset="0"/>
              </a:rPr>
              <a:t>Suusatamine on suurepärane !</a:t>
            </a:r>
            <a:endParaRPr lang="et-EE" dirty="0">
              <a:latin typeface="Times New Roman" pitchFamily="18" charset="0"/>
              <a:cs typeface="Times New Roman" pitchFamily="18" charset="0"/>
            </a:endParaRPr>
          </a:p>
        </p:txBody>
      </p:sp>
      <p:pic>
        <p:nvPicPr>
          <p:cNvPr id="1026" name="Picture 2" descr="C:\Users\Teele\Desktop\suusatamine.png"/>
          <p:cNvPicPr>
            <a:picLocks noGrp="1" noChangeAspect="1" noChangeArrowheads="1"/>
          </p:cNvPicPr>
          <p:nvPr>
            <p:ph idx="1"/>
          </p:nvPr>
        </p:nvPicPr>
        <p:blipFill>
          <a:blip r:embed="rId2" cstate="print"/>
          <a:srcRect/>
          <a:stretch>
            <a:fillRect/>
          </a:stretch>
        </p:blipFill>
        <p:spPr bwMode="auto">
          <a:xfrm>
            <a:off x="3689460" y="3037784"/>
            <a:ext cx="1765079" cy="1650794"/>
          </a:xfrm>
          <a:prstGeom prst="rect">
            <a:avLst/>
          </a:prstGeom>
          <a:noFill/>
        </p:spPr>
      </p:pic>
    </p:spTree>
    <p:extLst>
      <p:ext uri="{BB962C8B-B14F-4D97-AF65-F5344CB8AC3E}">
        <p14:creationId xmlns:p14="http://schemas.microsoft.com/office/powerpoint/2010/main" val="2148504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latin typeface="Times New Roman" pitchFamily="18" charset="0"/>
                <a:cs typeface="Times New Roman" pitchFamily="18" charset="0"/>
              </a:rPr>
              <a:t>Tõusuviisid</a:t>
            </a:r>
            <a:endParaRPr lang="et-EE" dirty="0">
              <a:latin typeface="Times New Roman" pitchFamily="18" charset="0"/>
              <a:cs typeface="Times New Roman" pitchFamily="18" charset="0"/>
            </a:endParaRPr>
          </a:p>
        </p:txBody>
      </p:sp>
      <p:sp>
        <p:nvSpPr>
          <p:cNvPr id="3" name="Rectangle 2"/>
          <p:cNvSpPr/>
          <p:nvPr/>
        </p:nvSpPr>
        <p:spPr>
          <a:xfrm>
            <a:off x="467544" y="1484784"/>
            <a:ext cx="7776864" cy="4247317"/>
          </a:xfrm>
          <a:prstGeom prst="rect">
            <a:avLst/>
          </a:prstGeom>
        </p:spPr>
        <p:txBody>
          <a:bodyPr wrap="square">
            <a:spAutoFit/>
          </a:bodyPr>
          <a:lstStyle/>
          <a:p>
            <a:pPr>
              <a:buFont typeface="Arial" pitchFamily="34" charset="0"/>
              <a:buChar char="•"/>
            </a:pPr>
            <a:r>
              <a:rPr lang="et-EE" dirty="0" smtClean="0"/>
              <a:t> </a:t>
            </a:r>
            <a:r>
              <a:rPr lang="et-EE" b="1" dirty="0" smtClean="0">
                <a:latin typeface="Times New Roman" pitchFamily="18" charset="0"/>
                <a:cs typeface="Times New Roman" pitchFamily="18" charset="0"/>
              </a:rPr>
              <a:t>Trepptõusu </a:t>
            </a:r>
            <a:r>
              <a:rPr lang="et-EE" dirty="0" smtClean="0">
                <a:latin typeface="Times New Roman" pitchFamily="18" charset="0"/>
                <a:cs typeface="Times New Roman" pitchFamily="18" charset="0"/>
              </a:rPr>
              <a:t>kasutatakse peamiselt järsul mäeküljel, kui ollakse matkal ning väsinud. Samuti sobib see lastele, kes alles õpivad suusatamist. Keharaskus on mõlema suusa mäepoolsel serval. Suuski tõstetakse rööbiti mäenõlvaga. Nõlvast kaugem käsi toetub kepiga tugevalt lumme. </a:t>
            </a:r>
          </a:p>
          <a:p>
            <a:endParaRPr lang="et-EE" dirty="0" smtClean="0">
              <a:latin typeface="Times New Roman" pitchFamily="18" charset="0"/>
              <a:cs typeface="Times New Roman" pitchFamily="18" charset="0"/>
            </a:endParaRPr>
          </a:p>
          <a:p>
            <a:pPr>
              <a:buFont typeface="Arial" pitchFamily="34" charset="0"/>
              <a:buChar char="•"/>
            </a:pPr>
            <a:r>
              <a:rPr lang="et-EE" b="1" dirty="0" smtClean="0">
                <a:latin typeface="Times New Roman" pitchFamily="18" charset="0"/>
                <a:cs typeface="Times New Roman" pitchFamily="18" charset="0"/>
              </a:rPr>
              <a:t>Käärtõus </a:t>
            </a:r>
            <a:r>
              <a:rPr lang="et-EE" dirty="0" smtClean="0">
                <a:latin typeface="Times New Roman" pitchFamily="18" charset="0"/>
                <a:cs typeface="Times New Roman" pitchFamily="18" charset="0"/>
              </a:rPr>
              <a:t>(käärkõnd). Mida järsem on mägi, seda laiem on käärasend. Jälgida, et suusad kanditakse suusa sisekülgedele, kehakalle ettepoole ning suusakeppidele toetudes surutakse kepiteravikud tugevasti kas jalakanna juurde või taha maha. </a:t>
            </a:r>
          </a:p>
          <a:p>
            <a:endParaRPr lang="et-EE" dirty="0" smtClean="0">
              <a:latin typeface="Times New Roman" pitchFamily="18" charset="0"/>
              <a:cs typeface="Times New Roman" pitchFamily="18" charset="0"/>
            </a:endParaRPr>
          </a:p>
          <a:p>
            <a:pPr>
              <a:buFont typeface="Arial" pitchFamily="34" charset="0"/>
              <a:buChar char="•"/>
            </a:pPr>
            <a:r>
              <a:rPr lang="et-EE" b="1" dirty="0" smtClean="0">
                <a:latin typeface="Times New Roman" pitchFamily="18" charset="0"/>
                <a:cs typeface="Times New Roman" pitchFamily="18" charset="0"/>
              </a:rPr>
              <a:t>Poolkäärtõusu </a:t>
            </a:r>
            <a:r>
              <a:rPr lang="et-EE" dirty="0" smtClean="0">
                <a:latin typeface="Times New Roman" pitchFamily="18" charset="0"/>
                <a:cs typeface="Times New Roman" pitchFamily="18" charset="0"/>
              </a:rPr>
              <a:t>kasutatakse siis, kui suusad hästi ei pea. Üks suusk liigub enam-vähem otse, teine käärselt. Jälgida, et käärselt olev suusk oleks hästi kanditud. Keppidega tõugatakse vahelduvalt ja järsult. </a:t>
            </a:r>
          </a:p>
          <a:p>
            <a:endParaRPr lang="et-EE" dirty="0" smtClean="0">
              <a:latin typeface="Times New Roman" pitchFamily="18" charset="0"/>
              <a:cs typeface="Times New Roman" pitchFamily="18" charset="0"/>
            </a:endParaRPr>
          </a:p>
          <a:p>
            <a:pPr>
              <a:buFont typeface="Arial" pitchFamily="34" charset="0"/>
              <a:buChar char="•"/>
            </a:pPr>
            <a:r>
              <a:rPr lang="et-EE" b="1" dirty="0" smtClean="0">
                <a:latin typeface="Times New Roman" pitchFamily="18" charset="0"/>
                <a:cs typeface="Times New Roman" pitchFamily="18" charset="0"/>
              </a:rPr>
              <a:t>Libisamm-tõusuviis</a:t>
            </a:r>
            <a:r>
              <a:rPr lang="et-EE" dirty="0" smtClean="0">
                <a:latin typeface="Times New Roman" pitchFamily="18" charset="0"/>
                <a:cs typeface="Times New Roman" pitchFamily="18" charset="0"/>
              </a:rPr>
              <a:t> ehk vahelduvtõukeline kahesammuline sõiduviis vaid ülesmäge. </a:t>
            </a:r>
            <a:endParaRPr lang="et-EE" dirty="0">
              <a:latin typeface="Times New Roman" pitchFamily="18" charset="0"/>
              <a:cs typeface="Times New Roman" pitchFamily="18" charset="0"/>
            </a:endParaRPr>
          </a:p>
        </p:txBody>
      </p:sp>
    </p:spTree>
    <p:extLst>
      <p:ext uri="{BB962C8B-B14F-4D97-AF65-F5344CB8AC3E}">
        <p14:creationId xmlns:p14="http://schemas.microsoft.com/office/powerpoint/2010/main" val="1484412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latin typeface="Times New Roman" pitchFamily="18" charset="0"/>
                <a:cs typeface="Times New Roman" pitchFamily="18" charset="0"/>
              </a:rPr>
              <a:t>Laskumisviisid</a:t>
            </a:r>
            <a:endParaRPr lang="et-EE"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09120"/>
          </a:xfrm>
        </p:spPr>
        <p:txBody>
          <a:bodyPr>
            <a:normAutofit fontScale="85000" lnSpcReduction="10000"/>
          </a:bodyPr>
          <a:lstStyle/>
          <a:p>
            <a:pPr>
              <a:lnSpc>
                <a:spcPct val="90000"/>
              </a:lnSpc>
            </a:pPr>
            <a:r>
              <a:rPr lang="et-EE" dirty="0" smtClean="0">
                <a:latin typeface="Times New Roman" pitchFamily="18" charset="0"/>
                <a:cs typeface="Times New Roman" pitchFamily="18" charset="0"/>
              </a:rPr>
              <a:t>Kõrgasend</a:t>
            </a:r>
          </a:p>
          <a:p>
            <a:pPr>
              <a:lnSpc>
                <a:spcPct val="90000"/>
              </a:lnSpc>
            </a:pPr>
            <a:r>
              <a:rPr lang="et-EE" dirty="0" smtClean="0">
                <a:latin typeface="Times New Roman" pitchFamily="18" charset="0"/>
                <a:cs typeface="Times New Roman" pitchFamily="18" charset="0"/>
              </a:rPr>
              <a:t>Põhiasend</a:t>
            </a:r>
          </a:p>
          <a:p>
            <a:pPr>
              <a:lnSpc>
                <a:spcPct val="90000"/>
              </a:lnSpc>
            </a:pPr>
            <a:r>
              <a:rPr lang="et-EE" dirty="0" smtClean="0">
                <a:latin typeface="Times New Roman" pitchFamily="18" charset="0"/>
                <a:cs typeface="Times New Roman" pitchFamily="18" charset="0"/>
              </a:rPr>
              <a:t>Puhkeasend</a:t>
            </a:r>
          </a:p>
          <a:p>
            <a:pPr>
              <a:lnSpc>
                <a:spcPct val="90000"/>
              </a:lnSpc>
            </a:pPr>
            <a:r>
              <a:rPr lang="et-EE" dirty="0" smtClean="0">
                <a:latin typeface="Times New Roman" pitchFamily="18" charset="0"/>
                <a:cs typeface="Times New Roman" pitchFamily="18" charset="0"/>
              </a:rPr>
              <a:t>Kiirlaskumisasendid </a:t>
            </a:r>
          </a:p>
          <a:p>
            <a:pPr lvl="1">
              <a:lnSpc>
                <a:spcPct val="90000"/>
              </a:lnSpc>
            </a:pPr>
            <a:r>
              <a:rPr lang="et-EE" dirty="0" smtClean="0">
                <a:latin typeface="Times New Roman" pitchFamily="18" charset="0"/>
                <a:cs typeface="Times New Roman" pitchFamily="18" charset="0"/>
              </a:rPr>
              <a:t>“muna”- kere paralleelne nõlvakuga, toetub reitele, õlavarred on surutud vastu sääri</a:t>
            </a:r>
          </a:p>
          <a:p>
            <a:pPr lvl="1">
              <a:lnSpc>
                <a:spcPct val="90000"/>
              </a:lnSpc>
            </a:pPr>
            <a:r>
              <a:rPr lang="et-EE" dirty="0" smtClean="0">
                <a:latin typeface="Times New Roman" pitchFamily="18" charset="0"/>
                <a:cs typeface="Times New Roman" pitchFamily="18" charset="0"/>
              </a:rPr>
              <a:t>“konn”- käed küünarliigesest painutatud ja viidud alla-ette-kõrvale</a:t>
            </a:r>
          </a:p>
          <a:p>
            <a:pPr>
              <a:lnSpc>
                <a:spcPct val="90000"/>
              </a:lnSpc>
            </a:pPr>
            <a:r>
              <a:rPr lang="et-EE" dirty="0" smtClean="0">
                <a:latin typeface="Times New Roman" pitchFamily="18" charset="0"/>
                <a:cs typeface="Times New Roman" pitchFamily="18" charset="0"/>
              </a:rPr>
              <a:t>Madalasend- sügavkükk ehk “istumine” kandadel</a:t>
            </a:r>
          </a:p>
          <a:p>
            <a:pPr>
              <a:lnSpc>
                <a:spcPct val="90000"/>
              </a:lnSpc>
            </a:pPr>
            <a:r>
              <a:rPr lang="et-EE" dirty="0" smtClean="0">
                <a:latin typeface="Times New Roman" pitchFamily="18" charset="0"/>
                <a:cs typeface="Times New Roman" pitchFamily="18" charset="0"/>
              </a:rPr>
              <a:t>“Telemark”- suusahüpetel lennujärgn maandumine</a:t>
            </a:r>
          </a:p>
          <a:p>
            <a:pPr marL="0" indent="0">
              <a:buNone/>
            </a:pPr>
            <a:r>
              <a:rPr lang="en-US" altLang="et-EE" dirty="0" err="1">
                <a:latin typeface="Times New Roman" panose="02020603050405020304" pitchFamily="18" charset="0"/>
                <a:cs typeface="Times New Roman" panose="02020603050405020304" pitchFamily="18" charset="0"/>
              </a:rPr>
              <a:t>Kõiki</a:t>
            </a:r>
            <a:r>
              <a:rPr lang="en-US" altLang="et-EE" dirty="0">
                <a:latin typeface="Times New Roman" panose="02020603050405020304" pitchFamily="18" charset="0"/>
                <a:cs typeface="Times New Roman" panose="02020603050405020304" pitchFamily="18" charset="0"/>
              </a:rPr>
              <a:t> </a:t>
            </a:r>
            <a:r>
              <a:rPr lang="en-US" altLang="et-EE" dirty="0" err="1">
                <a:latin typeface="Times New Roman" panose="02020603050405020304" pitchFamily="18" charset="0"/>
                <a:cs typeface="Times New Roman" panose="02020603050405020304" pitchFamily="18" charset="0"/>
              </a:rPr>
              <a:t>asendeid</a:t>
            </a:r>
            <a:r>
              <a:rPr lang="en-US" altLang="et-EE" dirty="0">
                <a:latin typeface="Times New Roman" panose="02020603050405020304" pitchFamily="18" charset="0"/>
                <a:cs typeface="Times New Roman" panose="02020603050405020304" pitchFamily="18" charset="0"/>
              </a:rPr>
              <a:t> </a:t>
            </a:r>
            <a:r>
              <a:rPr lang="en-US" altLang="et-EE" dirty="0" err="1">
                <a:latin typeface="Times New Roman" panose="02020603050405020304" pitchFamily="18" charset="0"/>
                <a:cs typeface="Times New Roman" panose="02020603050405020304" pitchFamily="18" charset="0"/>
              </a:rPr>
              <a:t>määratletakse</a:t>
            </a:r>
            <a:r>
              <a:rPr lang="en-US" altLang="et-EE" dirty="0">
                <a:latin typeface="Times New Roman" panose="02020603050405020304" pitchFamily="18" charset="0"/>
                <a:cs typeface="Times New Roman" panose="02020603050405020304" pitchFamily="18" charset="0"/>
              </a:rPr>
              <a:t> </a:t>
            </a:r>
            <a:r>
              <a:rPr lang="en-US" altLang="et-EE" dirty="0" err="1">
                <a:latin typeface="Times New Roman" panose="02020603050405020304" pitchFamily="18" charset="0"/>
                <a:cs typeface="Times New Roman" panose="02020603050405020304" pitchFamily="18" charset="0"/>
              </a:rPr>
              <a:t>kehaosade</a:t>
            </a:r>
            <a:r>
              <a:rPr lang="en-US" altLang="et-EE" dirty="0">
                <a:latin typeface="Times New Roman" panose="02020603050405020304" pitchFamily="18" charset="0"/>
                <a:cs typeface="Times New Roman" panose="02020603050405020304" pitchFamily="18" charset="0"/>
              </a:rPr>
              <a:t> </a:t>
            </a:r>
            <a:r>
              <a:rPr lang="en-US" altLang="et-EE" b="1" dirty="0" err="1">
                <a:solidFill>
                  <a:srgbClr val="990D1F"/>
                </a:solidFill>
                <a:latin typeface="Times New Roman" panose="02020603050405020304" pitchFamily="18" charset="0"/>
                <a:cs typeface="Times New Roman" panose="02020603050405020304" pitchFamily="18" charset="0"/>
              </a:rPr>
              <a:t>jalapöiad</a:t>
            </a:r>
            <a:r>
              <a:rPr lang="en-US" altLang="et-EE" b="1" dirty="0">
                <a:solidFill>
                  <a:srgbClr val="990D1F"/>
                </a:solidFill>
                <a:latin typeface="Times New Roman" panose="02020603050405020304" pitchFamily="18" charset="0"/>
                <a:cs typeface="Times New Roman" panose="02020603050405020304" pitchFamily="18" charset="0"/>
              </a:rPr>
              <a:t>, </a:t>
            </a:r>
            <a:r>
              <a:rPr lang="en-US" altLang="et-EE" b="1" dirty="0" err="1">
                <a:solidFill>
                  <a:srgbClr val="990D1F"/>
                </a:solidFill>
                <a:latin typeface="Times New Roman" panose="02020603050405020304" pitchFamily="18" charset="0"/>
                <a:cs typeface="Times New Roman" panose="02020603050405020304" pitchFamily="18" charset="0"/>
              </a:rPr>
              <a:t>sääred</a:t>
            </a:r>
            <a:r>
              <a:rPr lang="en-US" altLang="et-EE" b="1" dirty="0">
                <a:solidFill>
                  <a:srgbClr val="990D1F"/>
                </a:solidFill>
                <a:latin typeface="Times New Roman" panose="02020603050405020304" pitchFamily="18" charset="0"/>
                <a:cs typeface="Times New Roman" panose="02020603050405020304" pitchFamily="18" charset="0"/>
              </a:rPr>
              <a:t>, </a:t>
            </a:r>
            <a:r>
              <a:rPr lang="en-US" altLang="et-EE" b="1" dirty="0" err="1">
                <a:solidFill>
                  <a:srgbClr val="990D1F"/>
                </a:solidFill>
                <a:latin typeface="Times New Roman" panose="02020603050405020304" pitchFamily="18" charset="0"/>
                <a:cs typeface="Times New Roman" panose="02020603050405020304" pitchFamily="18" charset="0"/>
              </a:rPr>
              <a:t>reied</a:t>
            </a:r>
            <a:r>
              <a:rPr lang="en-US" altLang="et-EE" b="1" dirty="0" smtClean="0">
                <a:solidFill>
                  <a:srgbClr val="990D1F"/>
                </a:solidFill>
                <a:latin typeface="Times New Roman" panose="02020603050405020304" pitchFamily="18" charset="0"/>
                <a:cs typeface="Times New Roman" panose="02020603050405020304" pitchFamily="18" charset="0"/>
              </a:rPr>
              <a:t>,</a:t>
            </a:r>
            <a:r>
              <a:rPr lang="et-EE" altLang="et-EE" b="1" dirty="0" smtClean="0">
                <a:solidFill>
                  <a:srgbClr val="990D1F"/>
                </a:solidFill>
                <a:latin typeface="Times New Roman" panose="02020603050405020304" pitchFamily="18" charset="0"/>
                <a:cs typeface="Times New Roman" panose="02020603050405020304" pitchFamily="18" charset="0"/>
              </a:rPr>
              <a:t> </a:t>
            </a:r>
            <a:r>
              <a:rPr lang="en-US" altLang="et-EE" b="1" dirty="0" err="1" smtClean="0">
                <a:solidFill>
                  <a:srgbClr val="990D1F"/>
                </a:solidFill>
                <a:latin typeface="Times New Roman" panose="02020603050405020304" pitchFamily="18" charset="0"/>
                <a:cs typeface="Times New Roman" panose="02020603050405020304" pitchFamily="18" charset="0"/>
              </a:rPr>
              <a:t>kere</a:t>
            </a:r>
            <a:r>
              <a:rPr lang="en-US" altLang="et-EE" b="1" dirty="0">
                <a:solidFill>
                  <a:srgbClr val="990D1F"/>
                </a:solidFill>
                <a:latin typeface="Times New Roman" panose="02020603050405020304" pitchFamily="18" charset="0"/>
                <a:cs typeface="Times New Roman" panose="02020603050405020304" pitchFamily="18" charset="0"/>
              </a:rPr>
              <a:t>, pea, </a:t>
            </a:r>
            <a:r>
              <a:rPr lang="en-US" altLang="et-EE" b="1" dirty="0" err="1">
                <a:solidFill>
                  <a:srgbClr val="990D1F"/>
                </a:solidFill>
                <a:latin typeface="Times New Roman" panose="02020603050405020304" pitchFamily="18" charset="0"/>
                <a:cs typeface="Times New Roman" panose="02020603050405020304" pitchFamily="18" charset="0"/>
              </a:rPr>
              <a:t>käed</a:t>
            </a:r>
            <a:r>
              <a:rPr lang="en-US" altLang="et-EE" dirty="0">
                <a:latin typeface="Times New Roman" panose="02020603050405020304" pitchFamily="18" charset="0"/>
                <a:cs typeface="Times New Roman" panose="02020603050405020304" pitchFamily="18" charset="0"/>
              </a:rPr>
              <a:t>  </a:t>
            </a:r>
            <a:r>
              <a:rPr lang="en-US" altLang="et-EE" dirty="0" err="1">
                <a:latin typeface="Times New Roman" panose="02020603050405020304" pitchFamily="18" charset="0"/>
                <a:cs typeface="Times New Roman" panose="02020603050405020304" pitchFamily="18" charset="0"/>
              </a:rPr>
              <a:t>asetsemise</a:t>
            </a:r>
            <a:r>
              <a:rPr lang="en-US" altLang="et-EE" dirty="0">
                <a:latin typeface="Times New Roman" panose="02020603050405020304" pitchFamily="18" charset="0"/>
                <a:cs typeface="Times New Roman" panose="02020603050405020304" pitchFamily="18" charset="0"/>
              </a:rPr>
              <a:t> </a:t>
            </a:r>
            <a:r>
              <a:rPr lang="en-US" altLang="et-EE" dirty="0" err="1" smtClean="0">
                <a:latin typeface="Times New Roman" panose="02020603050405020304" pitchFamily="18" charset="0"/>
                <a:cs typeface="Times New Roman" panose="02020603050405020304" pitchFamily="18" charset="0"/>
              </a:rPr>
              <a:t>kaud</a:t>
            </a:r>
            <a:r>
              <a:rPr lang="et-EE" altLang="et-EE" dirty="0" smtClean="0">
                <a:latin typeface="Times New Roman" panose="02020603050405020304" pitchFamily="18" charset="0"/>
                <a:cs typeface="Times New Roman" panose="02020603050405020304" pitchFamily="18" charset="0"/>
              </a:rPr>
              <a:t>u</a:t>
            </a:r>
            <a:endParaRPr lang="et-EE" altLang="et-EE"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t-EE" dirty="0" smtClean="0">
                <a:latin typeface="Times New Roman" pitchFamily="18" charset="0"/>
                <a:cs typeface="Times New Roman" pitchFamily="18" charset="0"/>
              </a:rPr>
              <a:t>Klassikaline sõiduviis</a:t>
            </a:r>
            <a:endParaRPr lang="et-EE" dirty="0">
              <a:latin typeface="Times New Roman" pitchFamily="18" charset="0"/>
              <a:cs typeface="Times New Roman" pitchFamily="18" charset="0"/>
            </a:endParaRPr>
          </a:p>
        </p:txBody>
      </p:sp>
      <p:sp>
        <p:nvSpPr>
          <p:cNvPr id="3" name="Rectangle 2"/>
          <p:cNvSpPr/>
          <p:nvPr/>
        </p:nvSpPr>
        <p:spPr>
          <a:xfrm>
            <a:off x="347727" y="1412776"/>
            <a:ext cx="8280920" cy="5355312"/>
          </a:xfrm>
          <a:prstGeom prst="rect">
            <a:avLst/>
          </a:prstGeom>
        </p:spPr>
        <p:txBody>
          <a:bodyPr wrap="square">
            <a:spAutoFit/>
          </a:bodyPr>
          <a:lstStyle/>
          <a:p>
            <a:pPr algn="just">
              <a:buFont typeface="Arial" pitchFamily="34" charset="0"/>
              <a:buChar char="•"/>
            </a:pPr>
            <a:r>
              <a:rPr lang="et-EE" b="1" dirty="0" smtClean="0">
                <a:latin typeface="Times New Roman" panose="02020603050405020304" pitchFamily="18" charset="0"/>
                <a:cs typeface="Times New Roman" pitchFamily="18" charset="0"/>
              </a:rPr>
              <a:t>Vahelduvtõukeline kahesammuline sõiduviis</a:t>
            </a:r>
            <a:r>
              <a:rPr lang="et-EE" dirty="0" smtClean="0">
                <a:latin typeface="Times New Roman" pitchFamily="18" charset="0"/>
                <a:cs typeface="Times New Roman" pitchFamily="18" charset="0"/>
              </a:rPr>
              <a:t>. Keharaskus kantakse igal sammul kordamööda puusast ette paisatavale suusale, millel toimub ka libisemine. Käed liiguvad nagu käimiselgi ette-taha. Oluline on, et libisemine toimuks ühel jalal, selg kergelt kumeras ja õlavöö vaba. Suusk peab jääma vastu maad. Jalatõuge algab jalatallast ja liigub päkani. Vabajalg viiakse taha üles nii, et suusanina jääb suusajälge. Kepilöök toimub suusasaapa nina juures, ees liigub käsi õla kõrguseni. Jälgida, et liigutused oleksid sujuvad. </a:t>
            </a:r>
          </a:p>
          <a:p>
            <a:pPr algn="just">
              <a:buFont typeface="Arial" pitchFamily="34" charset="0"/>
              <a:buChar char="•"/>
            </a:pPr>
            <a:r>
              <a:rPr lang="et-EE" b="1" dirty="0" smtClean="0">
                <a:latin typeface="Times New Roman" pitchFamily="18" charset="0"/>
                <a:cs typeface="Times New Roman" pitchFamily="18" charset="0"/>
              </a:rPr>
              <a:t>Paaristõukeline sammuta sõiduviis</a:t>
            </a:r>
            <a:r>
              <a:rPr lang="et-EE" dirty="0" smtClean="0">
                <a:latin typeface="Times New Roman" pitchFamily="18" charset="0"/>
                <a:cs typeface="Times New Roman" pitchFamily="18" charset="0"/>
              </a:rPr>
              <a:t>. Libisemine toimub kahel suusal ja hoog saadakse üheaegsest keppide tõukest. Üks jalg teisest veidi ees (veerand või pool pöida), põlvist veidike all. Samal ajal, kui keharaskus viiakse täistallalt päkale, viiakse käed hoogsalt ette üles, randmed kergelt sisse pööratud. Keharaskuse viimisega kätele toimub tõuge keppidega. Tõuke järel kandub keharaskus täistallale ja tegevus kordub.</a:t>
            </a:r>
          </a:p>
          <a:p>
            <a:pPr algn="just"/>
            <a:r>
              <a:rPr lang="et-EE" b="1" dirty="0" smtClean="0">
                <a:latin typeface="Times New Roman" pitchFamily="18" charset="0"/>
                <a:cs typeface="Times New Roman" pitchFamily="18" charset="0"/>
              </a:rPr>
              <a:t>Paaristõukeline ühesammuline sõiduviis.</a:t>
            </a:r>
            <a:r>
              <a:rPr lang="et-EE" dirty="0" smtClean="0">
                <a:latin typeface="Times New Roman" pitchFamily="18" charset="0"/>
                <a:cs typeface="Times New Roman" pitchFamily="18" charset="0"/>
              </a:rPr>
              <a:t>  Seda klassikastiili kasutatakse</a:t>
            </a:r>
            <a:r>
              <a:rPr lang="et-EE" dirty="0">
                <a:latin typeface="Times New Roman" panose="02020603050405020304" pitchFamily="18" charset="0"/>
                <a:cs typeface="Times New Roman" panose="02020603050405020304" pitchFamily="18" charset="0"/>
              </a:rPr>
              <a:t>  juhul kui kiirus pole nii suur, et saaks vaid paaristõugetega minna. Kui selle suusaviisi juures kõige tähtsam esile tuua, siis on selleks käte etteliikumise </a:t>
            </a:r>
            <a:r>
              <a:rPr lang="et-EE" dirty="0" smtClean="0">
                <a:latin typeface="Times New Roman" panose="02020603050405020304" pitchFamily="18" charset="0"/>
                <a:cs typeface="Times New Roman" panose="02020603050405020304" pitchFamily="18" charset="0"/>
              </a:rPr>
              <a:t>(hoo</a:t>
            </a:r>
            <a:r>
              <a:rPr lang="et-EE" dirty="0">
                <a:latin typeface="Times New Roman" panose="02020603050405020304" pitchFamily="18" charset="0"/>
                <a:cs typeface="Times New Roman" panose="02020603050405020304" pitchFamily="18" charset="0"/>
              </a:rPr>
              <a:t>) ja suusatõuke omavaheline rütmitamine. Need kaks tegevust peavad toimuma samaaegselt – nii et koos käte etteviimisega toimub ka </a:t>
            </a:r>
            <a:r>
              <a:rPr lang="et-EE" dirty="0" smtClean="0">
                <a:latin typeface="Times New Roman" panose="02020603050405020304" pitchFamily="18" charset="0"/>
                <a:cs typeface="Times New Roman" panose="02020603050405020304" pitchFamily="18" charset="0"/>
              </a:rPr>
              <a:t>suusatõuge. Kui </a:t>
            </a:r>
            <a:r>
              <a:rPr lang="et-EE" dirty="0">
                <a:latin typeface="Times New Roman" pitchFamily="18" charset="0"/>
                <a:cs typeface="Times New Roman" pitchFamily="18" charset="0"/>
              </a:rPr>
              <a:t>aga käed on ette jõudnud, toimub edasine tegevus samamoodi nagu käis see paaristõukelise sammuta suusatamisviisis.</a:t>
            </a:r>
          </a:p>
          <a:p>
            <a:pPr>
              <a:buFont typeface="Arial" pitchFamily="34" charset="0"/>
              <a:buChar char="•"/>
            </a:pPr>
            <a:endParaRPr lang="et-EE" dirty="0">
              <a:latin typeface="Times New Roman" pitchFamily="18" charset="0"/>
              <a:cs typeface="Times New Roman" pitchFamily="18" charset="0"/>
            </a:endParaRPr>
          </a:p>
        </p:txBody>
      </p:sp>
    </p:spTree>
    <p:extLst>
      <p:ext uri="{BB962C8B-B14F-4D97-AF65-F5344CB8AC3E}">
        <p14:creationId xmlns:p14="http://schemas.microsoft.com/office/powerpoint/2010/main" val="4180133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404664"/>
            <a:ext cx="7920880" cy="6186309"/>
          </a:xfrm>
          <a:prstGeom prst="rect">
            <a:avLst/>
          </a:prstGeom>
        </p:spPr>
        <p:txBody>
          <a:bodyPr wrap="square">
            <a:spAutoFit/>
          </a:bodyPr>
          <a:lstStyle/>
          <a:p>
            <a:pPr algn="just"/>
            <a:r>
              <a:rPr lang="et-EE" sz="2000" b="1" dirty="0" smtClean="0">
                <a:latin typeface="Times New Roman" pitchFamily="18" charset="0"/>
                <a:cs typeface="Times New Roman" pitchFamily="18" charset="0"/>
              </a:rPr>
              <a:t>Uisutehnikaga (vabastiil) </a:t>
            </a:r>
            <a:r>
              <a:rPr lang="et-EE" sz="2000" b="1" dirty="0" smtClean="0">
                <a:latin typeface="Times New Roman" pitchFamily="18" charset="0"/>
                <a:cs typeface="Times New Roman" pitchFamily="18" charset="0"/>
              </a:rPr>
              <a:t>sõiduviisid</a:t>
            </a:r>
            <a:r>
              <a:rPr lang="et-EE" sz="2000" dirty="0" smtClean="0">
                <a:latin typeface="Times New Roman" pitchFamily="18" charset="0"/>
                <a:cs typeface="Times New Roman" pitchFamily="18" charset="0"/>
              </a:rPr>
              <a:t> </a:t>
            </a:r>
            <a:r>
              <a:rPr lang="et-EE" dirty="0" smtClean="0">
                <a:latin typeface="Times New Roman" pitchFamily="18" charset="0"/>
                <a:cs typeface="Times New Roman" pitchFamily="18" charset="0"/>
              </a:rPr>
              <a:t>on paaristõukeline kahesammuline sõiduviis ehk tõusuvariant, paaristõukeline kahesammuline uisuviis ehk lausikuvariant „Mogren”, paaristõukeline ühesammuline ehk tempovariant „Wassberg” ja vahelduvtõukeline uisuviis. </a:t>
            </a:r>
          </a:p>
          <a:p>
            <a:pPr algn="just">
              <a:buFont typeface="Arial" pitchFamily="34" charset="0"/>
              <a:buChar char="•"/>
            </a:pPr>
            <a:r>
              <a:rPr lang="et-EE" b="1" dirty="0" smtClean="0">
                <a:latin typeface="Times New Roman" pitchFamily="18" charset="0"/>
                <a:cs typeface="Times New Roman" pitchFamily="18" charset="0"/>
              </a:rPr>
              <a:t>Paaristõukeline kahesammuline uisuviis</a:t>
            </a:r>
            <a:r>
              <a:rPr lang="et-EE" dirty="0" smtClean="0">
                <a:latin typeface="Times New Roman" pitchFamily="18" charset="0"/>
                <a:cs typeface="Times New Roman" pitchFamily="18" charset="0"/>
              </a:rPr>
              <a:t> ehk lausikuvariant </a:t>
            </a:r>
            <a:r>
              <a:rPr lang="et-EE" b="1" dirty="0" smtClean="0">
                <a:latin typeface="Times New Roman" pitchFamily="18" charset="0"/>
                <a:cs typeface="Times New Roman" pitchFamily="18" charset="0"/>
              </a:rPr>
              <a:t>„Mogren”</a:t>
            </a:r>
            <a:r>
              <a:rPr lang="et-EE" dirty="0" smtClean="0">
                <a:latin typeface="Times New Roman" pitchFamily="18" charset="0"/>
                <a:cs typeface="Times New Roman" pitchFamily="18" charset="0"/>
              </a:rPr>
              <a:t>. Ühel sammul toimub paaristõuge ja teisel sammul käte liikumine ette ehk hooliigutus. Kasutatakse peamiselt tasasel maal ja laugetel laskumistel kiiruse säilitamiseks. </a:t>
            </a:r>
          </a:p>
          <a:p>
            <a:pPr algn="just">
              <a:buFont typeface="Arial" pitchFamily="34" charset="0"/>
              <a:buChar char="•"/>
            </a:pPr>
            <a:r>
              <a:rPr lang="et-EE" b="1" dirty="0" smtClean="0">
                <a:latin typeface="Times New Roman" pitchFamily="18" charset="0"/>
                <a:cs typeface="Times New Roman" pitchFamily="18" charset="0"/>
              </a:rPr>
              <a:t>Paaristõukeline ühesammuline uisuviis</a:t>
            </a:r>
            <a:r>
              <a:rPr lang="et-EE" dirty="0" smtClean="0">
                <a:latin typeface="Times New Roman" pitchFamily="18" charset="0"/>
                <a:cs typeface="Times New Roman" pitchFamily="18" charset="0"/>
              </a:rPr>
              <a:t> ehk </a:t>
            </a:r>
            <a:r>
              <a:rPr lang="et-EE" b="1" dirty="0" smtClean="0">
                <a:latin typeface="Times New Roman" pitchFamily="18" charset="0"/>
                <a:cs typeface="Times New Roman" pitchFamily="18" charset="0"/>
              </a:rPr>
              <a:t>tempovariant „Wassberg”</a:t>
            </a:r>
            <a:r>
              <a:rPr lang="et-EE" dirty="0" smtClean="0">
                <a:latin typeface="Times New Roman" pitchFamily="18" charset="0"/>
                <a:cs typeface="Times New Roman" pitchFamily="18" charset="0"/>
              </a:rPr>
              <a:t>. Iga jalatõuget saadab paaristõuge keppidega. Nõuab väga head tasakaalutunnetust. Kasutatakse maksimaalse kiiruse saavutamiseks ja ka laugetel tõusudel. </a:t>
            </a:r>
          </a:p>
          <a:p>
            <a:pPr algn="just">
              <a:buFont typeface="Arial" pitchFamily="34" charset="0"/>
              <a:buChar char="•"/>
            </a:pPr>
            <a:r>
              <a:rPr lang="et-EE" b="1" dirty="0" smtClean="0">
                <a:latin typeface="Times New Roman" pitchFamily="18" charset="0"/>
                <a:cs typeface="Times New Roman" pitchFamily="18" charset="0"/>
              </a:rPr>
              <a:t>Kätetõuketa uisuviis</a:t>
            </a:r>
            <a:r>
              <a:rPr lang="et-EE" dirty="0" smtClean="0">
                <a:latin typeface="Times New Roman" pitchFamily="18" charset="0"/>
                <a:cs typeface="Times New Roman" pitchFamily="18" charset="0"/>
              </a:rPr>
              <a:t>. Kepitõukeks on kiirus liiga suur. Liikumine madalas asendis, kepid kaenlas. Selles asendis on hea õppida uisutehnika jalgade tõuget. Hoia õlad (ülakeha) paigal ja püüa saada suusad libisema jalgadega vaheldumisi tõugates. Soovitav kergel laskumisel. </a:t>
            </a:r>
          </a:p>
          <a:p>
            <a:pPr algn="just">
              <a:buFont typeface="Arial" pitchFamily="34" charset="0"/>
              <a:buChar char="•"/>
            </a:pPr>
            <a:r>
              <a:rPr lang="et-EE" b="1" dirty="0" smtClean="0">
                <a:latin typeface="Times New Roman" pitchFamily="18" charset="0"/>
                <a:cs typeface="Times New Roman" pitchFamily="18" charset="0"/>
              </a:rPr>
              <a:t>Vahelduvtõukeline kahesammuline uisuviis</a:t>
            </a:r>
            <a:r>
              <a:rPr lang="et-EE" dirty="0" smtClean="0">
                <a:latin typeface="Times New Roman" pitchFamily="18" charset="0"/>
                <a:cs typeface="Times New Roman" pitchFamily="18" charset="0"/>
              </a:rPr>
              <a:t>. Suuskade liikumine käärselt, aga käed töötavad vahelduvalt. See uisuviis sobib neile, kellel puuduvad veel piisavad oskused ja võimed. Algajatel on seda lihtne kasutada tõusudel ja kui rada on väga pehme. </a:t>
            </a:r>
          </a:p>
          <a:p>
            <a:pPr algn="just">
              <a:buFont typeface="Arial" pitchFamily="34" charset="0"/>
              <a:buChar char="•"/>
            </a:pPr>
            <a:r>
              <a:rPr lang="et-EE" b="1" dirty="0" smtClean="0">
                <a:latin typeface="Times New Roman" pitchFamily="18" charset="0"/>
                <a:cs typeface="Times New Roman" pitchFamily="18" charset="0"/>
              </a:rPr>
              <a:t>Paaristõukeline kahesammuline uisuviis</a:t>
            </a:r>
            <a:r>
              <a:rPr lang="et-EE" dirty="0" smtClean="0">
                <a:latin typeface="Times New Roman" pitchFamily="18" charset="0"/>
                <a:cs typeface="Times New Roman" pitchFamily="18" charset="0"/>
              </a:rPr>
              <a:t> ehk </a:t>
            </a:r>
            <a:r>
              <a:rPr lang="et-EE" b="1" dirty="0" smtClean="0">
                <a:latin typeface="Times New Roman" pitchFamily="18" charset="0"/>
                <a:cs typeface="Times New Roman" pitchFamily="18" charset="0"/>
              </a:rPr>
              <a:t>tõusuvariant</a:t>
            </a:r>
            <a:r>
              <a:rPr lang="et-EE" dirty="0" smtClean="0">
                <a:latin typeface="Times New Roman" pitchFamily="18" charset="0"/>
                <a:cs typeface="Times New Roman" pitchFamily="18" charset="0"/>
              </a:rPr>
              <a:t>. Tõukefaasis töötavad käed asümmeetriliselt, aga üheaegselt, ja see toimub ühe jala tõuke ajal. Käetõuge tehakse sellel küljel, kuhu tõuke alguses kantakse ka keharaskus. Teise jala tõuke ajal viiakse käed ette.</a:t>
            </a:r>
            <a:endParaRPr lang="et-EE" dirty="0">
              <a:latin typeface="Times New Roman" pitchFamily="18" charset="0"/>
              <a:cs typeface="Times New Roman" pitchFamily="18" charset="0"/>
            </a:endParaRPr>
          </a:p>
        </p:txBody>
      </p:sp>
    </p:spTree>
    <p:extLst>
      <p:ext uri="{BB962C8B-B14F-4D97-AF65-F5344CB8AC3E}">
        <p14:creationId xmlns:p14="http://schemas.microsoft.com/office/powerpoint/2010/main" val="331093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Lisalugemist</a:t>
            </a:r>
            <a:endParaRPr lang="et-EE" dirty="0"/>
          </a:p>
        </p:txBody>
      </p:sp>
      <p:sp>
        <p:nvSpPr>
          <p:cNvPr id="3" name="Sisu kohatäide 2"/>
          <p:cNvSpPr>
            <a:spLocks noGrp="1"/>
          </p:cNvSpPr>
          <p:nvPr>
            <p:ph idx="1"/>
          </p:nvPr>
        </p:nvSpPr>
        <p:spPr/>
        <p:txBody>
          <a:bodyPr/>
          <a:lstStyle/>
          <a:p>
            <a:r>
              <a:rPr lang="et-EE" dirty="0" smtClean="0"/>
              <a:t>Gross, H. Klassikaline suusatamine. Tallinn: 1994</a:t>
            </a:r>
          </a:p>
          <a:p>
            <a:r>
              <a:rPr lang="et-EE" dirty="0" smtClean="0"/>
              <a:t>Paris, P. Suusatamise õpetamine. Tartu Riiklik Ülikool: 1965</a:t>
            </a:r>
          </a:p>
          <a:p>
            <a:r>
              <a:rPr lang="et-EE" dirty="0" err="1" smtClean="0"/>
              <a:t>Zilmer</a:t>
            </a:r>
            <a:r>
              <a:rPr lang="et-EE" dirty="0" smtClean="0"/>
              <a:t>, K. „</a:t>
            </a:r>
            <a:r>
              <a:rPr lang="et-EE" dirty="0" err="1" smtClean="0"/>
              <a:t>Suusatades…„-</a:t>
            </a:r>
            <a:r>
              <a:rPr lang="et-EE" dirty="0" smtClean="0"/>
              <a:t> leheküljed kõigile!</a:t>
            </a:r>
          </a:p>
          <a:p>
            <a:pPr marL="0" indent="0">
              <a:buNone/>
            </a:pPr>
            <a:r>
              <a:rPr lang="et-EE" dirty="0" smtClean="0"/>
              <a:t>(</a:t>
            </a:r>
            <a:r>
              <a:rPr lang="et-EE" dirty="0" smtClean="0">
                <a:hlinkClick r:id="rId2"/>
              </a:rPr>
              <a:t>http</a:t>
            </a:r>
            <a:r>
              <a:rPr lang="et-EE" dirty="0">
                <a:hlinkClick r:id="rId2"/>
              </a:rPr>
              <a:t>://suusatades.weebly.com</a:t>
            </a:r>
            <a:r>
              <a:rPr lang="et-EE" dirty="0" smtClean="0">
                <a:hlinkClick r:id="rId2"/>
              </a:rPr>
              <a:t>/</a:t>
            </a:r>
            <a:r>
              <a:rPr lang="et-EE" dirty="0" smtClean="0"/>
              <a:t>)</a:t>
            </a:r>
          </a:p>
          <a:p>
            <a:pPr marL="0" indent="0">
              <a:buNone/>
            </a:pPr>
            <a:endParaRPr lang="et-EE" dirty="0" smtClean="0"/>
          </a:p>
          <a:p>
            <a:endParaRPr lang="et-EE" dirty="0"/>
          </a:p>
        </p:txBody>
      </p:sp>
    </p:spTree>
    <p:extLst>
      <p:ext uri="{BB962C8B-B14F-4D97-AF65-F5344CB8AC3E}">
        <p14:creationId xmlns:p14="http://schemas.microsoft.com/office/powerpoint/2010/main" val="52927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normAutofit fontScale="70000" lnSpcReduction="20000"/>
          </a:bodyPr>
          <a:lstStyle/>
          <a:p>
            <a:r>
              <a:rPr lang="et-EE" dirty="0" smtClean="0">
                <a:latin typeface="Times New Roman" panose="02020603050405020304" pitchFamily="18" charset="0"/>
                <a:cs typeface="Times New Roman" panose="02020603050405020304" pitchFamily="18" charset="0"/>
              </a:rPr>
              <a:t>Vahelduvtõukeline kahesammuline sõiduviis ja mäkketõus klassikas (käärtõus)</a:t>
            </a:r>
          </a:p>
          <a:p>
            <a:pPr marL="0" indent="0">
              <a:buNone/>
            </a:pPr>
            <a:r>
              <a:rPr lang="et-EE" dirty="0">
                <a:hlinkClick r:id="rId2"/>
              </a:rPr>
              <a:t>https://</a:t>
            </a:r>
            <a:r>
              <a:rPr lang="et-EE" dirty="0" smtClean="0">
                <a:hlinkClick r:id="rId2"/>
              </a:rPr>
              <a:t>www.youtube.com/watch?v=sNS21_eU1Pc</a:t>
            </a:r>
            <a:endParaRPr lang="et-EE" dirty="0" smtClean="0"/>
          </a:p>
          <a:p>
            <a:r>
              <a:rPr lang="et-EE" dirty="0" smtClean="0">
                <a:latin typeface="Times New Roman" panose="02020603050405020304" pitchFamily="18" charset="0"/>
                <a:cs typeface="Times New Roman" panose="02020603050405020304" pitchFamily="18" charset="0"/>
              </a:rPr>
              <a:t>Paaristõukeline sammuta sõiduviis</a:t>
            </a:r>
          </a:p>
          <a:p>
            <a:pPr marL="0" indent="0">
              <a:buNone/>
            </a:pPr>
            <a:r>
              <a:rPr lang="et-EE" dirty="0">
                <a:hlinkClick r:id="rId3"/>
              </a:rPr>
              <a:t>https://</a:t>
            </a:r>
            <a:r>
              <a:rPr lang="et-EE" dirty="0" smtClean="0">
                <a:hlinkClick r:id="rId3"/>
              </a:rPr>
              <a:t>www.youtube.com/watch?v=tNCvScGZz6s</a:t>
            </a:r>
            <a:endParaRPr lang="et-EE" dirty="0" smtClean="0"/>
          </a:p>
          <a:p>
            <a:r>
              <a:rPr lang="et-EE" dirty="0" smtClean="0">
                <a:latin typeface="Times New Roman" panose="02020603050405020304" pitchFamily="18" charset="0"/>
                <a:cs typeface="Times New Roman" panose="02020603050405020304" pitchFamily="18" charset="0"/>
              </a:rPr>
              <a:t>Paaristõukeline ühesammuline sõiduviis</a:t>
            </a:r>
          </a:p>
          <a:p>
            <a:pPr marL="0" indent="0">
              <a:buNone/>
            </a:pPr>
            <a:r>
              <a:rPr lang="et-EE" dirty="0">
                <a:hlinkClick r:id="rId4"/>
              </a:rPr>
              <a:t>https://</a:t>
            </a:r>
            <a:r>
              <a:rPr lang="et-EE" dirty="0" smtClean="0">
                <a:hlinkClick r:id="rId4"/>
              </a:rPr>
              <a:t>www.youtube.com/watch?v=PqMEsgzUZXo</a:t>
            </a:r>
            <a:endParaRPr lang="et-EE" dirty="0" smtClean="0"/>
          </a:p>
          <a:p>
            <a:r>
              <a:rPr lang="et-EE" dirty="0" smtClean="0">
                <a:latin typeface="Times New Roman" panose="02020603050405020304" pitchFamily="18" charset="0"/>
                <a:cs typeface="Times New Roman" panose="02020603050405020304" pitchFamily="18" charset="0"/>
              </a:rPr>
              <a:t>Uisutehnika põhitõed</a:t>
            </a:r>
          </a:p>
          <a:p>
            <a:pPr marL="0" indent="0">
              <a:buNone/>
            </a:pPr>
            <a:r>
              <a:rPr lang="et-EE" dirty="0">
                <a:hlinkClick r:id="rId5"/>
              </a:rPr>
              <a:t>https://</a:t>
            </a:r>
            <a:r>
              <a:rPr lang="et-EE" dirty="0" smtClean="0">
                <a:hlinkClick r:id="rId5"/>
              </a:rPr>
              <a:t>www.youtube.com/watch?v=nue2SZ8Ux3c</a:t>
            </a:r>
            <a:endParaRPr lang="et-EE" dirty="0" smtClean="0"/>
          </a:p>
          <a:p>
            <a:r>
              <a:rPr lang="et-EE" dirty="0" smtClean="0">
                <a:latin typeface="Times New Roman" panose="02020603050405020304" pitchFamily="18" charset="0"/>
                <a:cs typeface="Times New Roman" panose="02020603050405020304" pitchFamily="18" charset="0"/>
              </a:rPr>
              <a:t>Uisusamm</a:t>
            </a:r>
          </a:p>
          <a:p>
            <a:pPr marL="0" indent="0">
              <a:buNone/>
            </a:pPr>
            <a:r>
              <a:rPr lang="et-EE" dirty="0">
                <a:hlinkClick r:id="rId6"/>
              </a:rPr>
              <a:t>https://</a:t>
            </a:r>
            <a:r>
              <a:rPr lang="et-EE" dirty="0" smtClean="0">
                <a:hlinkClick r:id="rId6"/>
              </a:rPr>
              <a:t>www.youtube.com/watch?v=FWqGUPYK3mI</a:t>
            </a:r>
            <a:endParaRPr lang="et-EE" dirty="0" smtClean="0"/>
          </a:p>
          <a:p>
            <a:r>
              <a:rPr lang="et-EE" dirty="0" smtClean="0">
                <a:latin typeface="Times New Roman" panose="02020603050405020304" pitchFamily="18" charset="0"/>
                <a:cs typeface="Times New Roman" panose="02020603050405020304" pitchFamily="18" charset="0"/>
              </a:rPr>
              <a:t>Tempovariant uisutehnika (</a:t>
            </a:r>
            <a:r>
              <a:rPr lang="et-EE" dirty="0" err="1" smtClean="0">
                <a:latin typeface="Times New Roman" panose="02020603050405020304" pitchFamily="18" charset="0"/>
                <a:cs typeface="Times New Roman" panose="02020603050405020304" pitchFamily="18" charset="0"/>
              </a:rPr>
              <a:t>Wassberg</a:t>
            </a:r>
            <a:r>
              <a:rPr lang="et-EE" dirty="0" smtClean="0">
                <a:latin typeface="Times New Roman" panose="02020603050405020304" pitchFamily="18" charset="0"/>
                <a:cs typeface="Times New Roman" panose="02020603050405020304" pitchFamily="18" charset="0"/>
              </a:rPr>
              <a:t>)</a:t>
            </a:r>
          </a:p>
          <a:p>
            <a:pPr marL="0" indent="0">
              <a:buNone/>
            </a:pPr>
            <a:r>
              <a:rPr lang="et-EE" dirty="0">
                <a:hlinkClick r:id="rId7"/>
              </a:rPr>
              <a:t>https://</a:t>
            </a:r>
            <a:r>
              <a:rPr lang="et-EE" dirty="0" smtClean="0">
                <a:hlinkClick r:id="rId7"/>
              </a:rPr>
              <a:t>www.youtube.com/watch?v=VNT4x3Q20wc</a:t>
            </a:r>
            <a:endParaRPr lang="et-EE" dirty="0" smtClean="0"/>
          </a:p>
          <a:p>
            <a:pPr marL="0" indent="0">
              <a:buNone/>
            </a:pPr>
            <a:endParaRPr lang="et-EE" dirty="0" smtClean="0"/>
          </a:p>
          <a:p>
            <a:pPr marL="0" indent="0">
              <a:buNone/>
            </a:pPr>
            <a:endParaRPr lang="et-EE" dirty="0"/>
          </a:p>
        </p:txBody>
      </p:sp>
    </p:spTree>
    <p:extLst>
      <p:ext uri="{BB962C8B-B14F-4D97-AF65-F5344CB8AC3E}">
        <p14:creationId xmlns:p14="http://schemas.microsoft.com/office/powerpoint/2010/main" val="281499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p:cNvSpPr>
            <a:spLocks noGrp="1"/>
          </p:cNvSpPr>
          <p:nvPr>
            <p:ph type="title"/>
          </p:nvPr>
        </p:nvSpPr>
        <p:spPr/>
        <p:txBody>
          <a:bodyPr/>
          <a:lstStyle/>
          <a:p>
            <a:r>
              <a:rPr lang="et-EE" dirty="0" smtClean="0"/>
              <a:t>Head suusatamist!</a:t>
            </a:r>
            <a:endParaRPr lang="et-EE" dirty="0"/>
          </a:p>
        </p:txBody>
      </p:sp>
      <p:pic>
        <p:nvPicPr>
          <p:cNvPr id="5" name="Pildi kohatäide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0250" y="2296319"/>
            <a:ext cx="5143500" cy="3133725"/>
          </a:xfrm>
        </p:spPr>
      </p:pic>
    </p:spTree>
    <p:extLst>
      <p:ext uri="{BB962C8B-B14F-4D97-AF65-F5344CB8AC3E}">
        <p14:creationId xmlns:p14="http://schemas.microsoft.com/office/powerpoint/2010/main" val="350988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latin typeface="Times New Roman" pitchFamily="18" charset="0"/>
                <a:cs typeface="Times New Roman" pitchFamily="18" charset="0"/>
              </a:rPr>
              <a:t>Suusatamine kui liikumisharrastus!</a:t>
            </a:r>
            <a:endParaRPr lang="et-EE"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pPr algn="just"/>
            <a:r>
              <a:rPr lang="et-EE" dirty="0" smtClean="0">
                <a:latin typeface="Times New Roman" pitchFamily="18" charset="0"/>
                <a:cs typeface="Times New Roman" pitchFamily="18" charset="0"/>
              </a:rPr>
              <a:t>Suusatamine on parim vastupidavusala talvisel ajal.</a:t>
            </a:r>
          </a:p>
          <a:p>
            <a:pPr algn="just"/>
            <a:r>
              <a:rPr lang="et-EE" dirty="0" smtClean="0">
                <a:latin typeface="Times New Roman" pitchFamily="18" charset="0"/>
                <a:cs typeface="Times New Roman" pitchFamily="18" charset="0"/>
              </a:rPr>
              <a:t>Suusatamine tugevdab meie südant ja vereringet, hingamist, ainevahetust. Vähe on spordialasid, kus üheaegselt koormatud ligi 90 % lihaseid. Kuigi liikumine on sarnane käimisele ja jooksmisele, on koormus liigestele, kõõlustele ja sidemetele märksa väiksem. Seetõttu on suusatamine sobiv spordiala ka ülekaalulistele. </a:t>
            </a:r>
          </a:p>
          <a:p>
            <a:pPr algn="just"/>
            <a:r>
              <a:rPr lang="et-EE" dirty="0" smtClean="0">
                <a:latin typeface="Times New Roman" pitchFamily="18" charset="0"/>
                <a:cs typeface="Times New Roman" pitchFamily="18" charset="0"/>
              </a:rPr>
              <a:t>Suusatamine parandab vastupidavust, tasakaalu, rütmitunnetust ja koordinatsiooni. Tugevdab rinna- ja õlavöötme lihaseid, parandab jalgade jõuvastupidavust ja suurendab organismi põhivastupidavust. Suusatamine on hea lisaspordiala ka teiste alade harrastajatele. </a:t>
            </a:r>
          </a:p>
          <a:p>
            <a:endParaRPr lang="et-EE" dirty="0">
              <a:latin typeface="Times New Roman" pitchFamily="18" charset="0"/>
              <a:cs typeface="Times New Roman" pitchFamily="18" charset="0"/>
            </a:endParaRPr>
          </a:p>
        </p:txBody>
      </p:sp>
    </p:spTree>
    <p:extLst>
      <p:ext uri="{BB962C8B-B14F-4D97-AF65-F5344CB8AC3E}">
        <p14:creationId xmlns:p14="http://schemas.microsoft.com/office/powerpoint/2010/main" val="3563383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latin typeface="Times New Roman" pitchFamily="18" charset="0"/>
                <a:cs typeface="Times New Roman" pitchFamily="18" charset="0"/>
              </a:rPr>
              <a:t>Suusatamise positiivsed mõjud tervisespordis</a:t>
            </a:r>
            <a:endParaRPr lang="et-EE"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a:lnSpc>
                <a:spcPct val="170000"/>
              </a:lnSpc>
            </a:pPr>
            <a:r>
              <a:rPr lang="et-EE" sz="7200" dirty="0" smtClean="0">
                <a:latin typeface="Times New Roman" pitchFamily="18" charset="0"/>
                <a:cs typeface="Times New Roman" pitchFamily="18" charset="0"/>
              </a:rPr>
              <a:t>suusatamine sobib igas vanuses (ka kõrges vanuses)- selliseid spordialasid on vähe!</a:t>
            </a:r>
          </a:p>
          <a:p>
            <a:pPr>
              <a:lnSpc>
                <a:spcPct val="170000"/>
              </a:lnSpc>
            </a:pPr>
            <a:r>
              <a:rPr lang="et-EE" sz="7200" dirty="0" smtClean="0">
                <a:latin typeface="Times New Roman" pitchFamily="18" charset="0"/>
                <a:cs typeface="Times New Roman" pitchFamily="18" charset="0"/>
              </a:rPr>
              <a:t>suusatamine koormab vähe liigeseid ja on seetõttu sobiv ülekaalulistel</a:t>
            </a:r>
          </a:p>
          <a:p>
            <a:pPr>
              <a:lnSpc>
                <a:spcPct val="170000"/>
              </a:lnSpc>
            </a:pPr>
            <a:r>
              <a:rPr lang="et-EE" sz="7200" dirty="0" smtClean="0">
                <a:latin typeface="Times New Roman" pitchFamily="18" charset="0"/>
                <a:cs typeface="Times New Roman" pitchFamily="18" charset="0"/>
              </a:rPr>
              <a:t> suusatamine on justkui kogu keha treening, tugevdades nii ülajäsemeid, alajäsemeid, siseelundeid</a:t>
            </a:r>
          </a:p>
          <a:p>
            <a:pPr>
              <a:lnSpc>
                <a:spcPct val="170000"/>
              </a:lnSpc>
            </a:pPr>
            <a:r>
              <a:rPr lang="et-EE" sz="7200" dirty="0" smtClean="0">
                <a:latin typeface="Times New Roman" pitchFamily="18" charset="0"/>
                <a:cs typeface="Times New Roman" pitchFamily="18" charset="0"/>
              </a:rPr>
              <a:t>suusatamisel on tugev toime energiasüsteemidele, sõltuvalt tempost kulutatakse 400 - 1000 kcal tunnis</a:t>
            </a:r>
          </a:p>
          <a:p>
            <a:pPr>
              <a:lnSpc>
                <a:spcPct val="170000"/>
              </a:lnSpc>
            </a:pPr>
            <a:r>
              <a:rPr lang="et-EE" sz="7200" dirty="0" smtClean="0">
                <a:latin typeface="Times New Roman" pitchFamily="18" charset="0"/>
                <a:cs typeface="Times New Roman" pitchFamily="18" charset="0"/>
              </a:rPr>
              <a:t>suusatamine on sobiv ala perespordiks, ühisteks matkadeks ja reisideks</a:t>
            </a:r>
          </a:p>
          <a:p>
            <a:pPr>
              <a:lnSpc>
                <a:spcPct val="170000"/>
              </a:lnSpc>
            </a:pPr>
            <a:r>
              <a:rPr lang="et-EE" sz="7200" dirty="0" smtClean="0">
                <a:latin typeface="Times New Roman" pitchFamily="18" charset="0"/>
                <a:cs typeface="Times New Roman" pitchFamily="18" charset="0"/>
              </a:rPr>
              <a:t>suusatamisel on hea toime meeleolule ja enesetundele - ilus loodus, lumi, vaikus, mets, puhas õhk</a:t>
            </a:r>
          </a:p>
          <a:p>
            <a:pPr>
              <a:lnSpc>
                <a:spcPct val="170000"/>
              </a:lnSpc>
            </a:pPr>
            <a:r>
              <a:rPr lang="et-EE" sz="7200" dirty="0" smtClean="0">
                <a:latin typeface="Times New Roman" pitchFamily="18" charset="0"/>
                <a:cs typeface="Times New Roman" pitchFamily="18" charset="0"/>
              </a:rPr>
              <a:t>vigastuste risk suusatamisel on madal</a:t>
            </a:r>
            <a:br>
              <a:rPr lang="et-EE" sz="7200" dirty="0" smtClean="0">
                <a:latin typeface="Times New Roman" pitchFamily="18" charset="0"/>
                <a:cs typeface="Times New Roman" pitchFamily="18" charset="0"/>
              </a:rPr>
            </a:br>
            <a:endParaRPr lang="et-EE" sz="7200" dirty="0" smtClean="0">
              <a:latin typeface="Times New Roman" pitchFamily="18" charset="0"/>
              <a:cs typeface="Times New Roman" pitchFamily="18" charset="0"/>
            </a:endParaRPr>
          </a:p>
          <a:p>
            <a:r>
              <a:rPr lang="et-EE" dirty="0" smtClean="0"/>
              <a:t/>
            </a:r>
            <a:br>
              <a:rPr lang="et-EE" dirty="0" smtClean="0"/>
            </a:br>
            <a:r>
              <a:rPr lang="et-EE" dirty="0" smtClean="0"/>
              <a:t/>
            </a:r>
            <a:br>
              <a:rPr lang="et-EE" dirty="0" smtClean="0"/>
            </a:br>
            <a:endParaRPr lang="et-EE" dirty="0"/>
          </a:p>
        </p:txBody>
      </p:sp>
    </p:spTree>
    <p:extLst>
      <p:ext uri="{BB962C8B-B14F-4D97-AF65-F5344CB8AC3E}">
        <p14:creationId xmlns:p14="http://schemas.microsoft.com/office/powerpoint/2010/main" val="3390941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latin typeface="Times New Roman" pitchFamily="18" charset="0"/>
                <a:cs typeface="Times New Roman" pitchFamily="18" charset="0"/>
              </a:rPr>
              <a:t>Riietus!</a:t>
            </a:r>
            <a:endParaRPr lang="et-EE"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8229600" cy="5256584"/>
          </a:xfrm>
        </p:spPr>
        <p:txBody>
          <a:bodyPr>
            <a:normAutofit fontScale="25000" lnSpcReduction="20000"/>
          </a:bodyPr>
          <a:lstStyle/>
          <a:p>
            <a:pPr>
              <a:buNone/>
            </a:pPr>
            <a:r>
              <a:rPr lang="et-EE" b="1" dirty="0"/>
              <a:t> </a:t>
            </a:r>
            <a:endParaRPr lang="et-EE" dirty="0"/>
          </a:p>
          <a:p>
            <a:pPr algn="just"/>
            <a:r>
              <a:rPr lang="et-EE" sz="7200" b="1" dirty="0" smtClean="0">
                <a:latin typeface="Times New Roman" pitchFamily="18" charset="0"/>
                <a:cs typeface="Times New Roman" pitchFamily="18" charset="0"/>
              </a:rPr>
              <a:t>Riietu </a:t>
            </a:r>
            <a:r>
              <a:rPr lang="et-EE" sz="7200" b="1" dirty="0">
                <a:latin typeface="Times New Roman" pitchFamily="18" charset="0"/>
                <a:cs typeface="Times New Roman" pitchFamily="18" charset="0"/>
              </a:rPr>
              <a:t>mitmekihiliselt</a:t>
            </a:r>
          </a:p>
          <a:p>
            <a:pPr algn="just">
              <a:buNone/>
            </a:pPr>
            <a:r>
              <a:rPr lang="et-EE" sz="7200" dirty="0" smtClean="0">
                <a:latin typeface="Times New Roman" pitchFamily="18" charset="0"/>
                <a:cs typeface="Times New Roman" pitchFamily="18" charset="0"/>
              </a:rPr>
              <a:t>	Alusriided </a:t>
            </a:r>
            <a:r>
              <a:rPr lang="et-EE" sz="7200" dirty="0">
                <a:latin typeface="Times New Roman" pitchFamily="18" charset="0"/>
                <a:cs typeface="Times New Roman" pitchFamily="18" charset="0"/>
              </a:rPr>
              <a:t>peavad hoidma keha võimalikult kuivana, eemaldades nahalt tekkiva </a:t>
            </a:r>
            <a:r>
              <a:rPr lang="et-EE" sz="7200" dirty="0" smtClean="0">
                <a:latin typeface="Times New Roman" pitchFamily="18" charset="0"/>
                <a:cs typeface="Times New Roman" pitchFamily="18" charset="0"/>
              </a:rPr>
              <a:t>niiskuse. </a:t>
            </a:r>
            <a:r>
              <a:rPr lang="et-EE" sz="7200" dirty="0" err="1" smtClean="0">
                <a:latin typeface="Times New Roman" pitchFamily="18" charset="0"/>
                <a:cs typeface="Times New Roman" pitchFamily="18" charset="0"/>
              </a:rPr>
              <a:t>N.ö</a:t>
            </a:r>
            <a:r>
              <a:rPr lang="et-EE" sz="7200" dirty="0">
                <a:latin typeface="Times New Roman" pitchFamily="18" charset="0"/>
                <a:cs typeface="Times New Roman" pitchFamily="18" charset="0"/>
              </a:rPr>
              <a:t>. vahekiht pakub kehale soojust ja kogub kehalt niiskust.</a:t>
            </a:r>
          </a:p>
          <a:p>
            <a:pPr algn="just">
              <a:buNone/>
            </a:pPr>
            <a:r>
              <a:rPr lang="et-EE" sz="7200" dirty="0" smtClean="0">
                <a:latin typeface="Times New Roman" pitchFamily="18" charset="0"/>
                <a:cs typeface="Times New Roman" pitchFamily="18" charset="0"/>
              </a:rPr>
              <a:t>	Pealisriided </a:t>
            </a:r>
            <a:r>
              <a:rPr lang="et-EE" sz="7200" dirty="0">
                <a:latin typeface="Times New Roman" pitchFamily="18" charset="0"/>
                <a:cs typeface="Times New Roman" pitchFamily="18" charset="0"/>
              </a:rPr>
              <a:t>kaitsevad lume, vihma ja tuule eest – nendes olgu õhutusavad, nad ei tohi kergesti märguda, ega muutuda külmas kangeks</a:t>
            </a:r>
            <a:r>
              <a:rPr lang="et-EE" sz="7200" dirty="0" smtClean="0">
                <a:latin typeface="Times New Roman" pitchFamily="18" charset="0"/>
                <a:cs typeface="Times New Roman" pitchFamily="18" charset="0"/>
              </a:rPr>
              <a:t>.</a:t>
            </a:r>
          </a:p>
          <a:p>
            <a:pPr algn="just">
              <a:buNone/>
            </a:pPr>
            <a:r>
              <a:rPr lang="et-EE" sz="7200" dirty="0" smtClean="0">
                <a:latin typeface="Times New Roman" pitchFamily="18" charset="0"/>
                <a:cs typeface="Times New Roman" pitchFamily="18" charset="0"/>
              </a:rPr>
              <a:t>	NB! Ülepakkimist ei tohi olla!</a:t>
            </a:r>
            <a:endParaRPr lang="et-EE" sz="7200" dirty="0">
              <a:latin typeface="Times New Roman" pitchFamily="18" charset="0"/>
              <a:cs typeface="Times New Roman" pitchFamily="18" charset="0"/>
            </a:endParaRPr>
          </a:p>
          <a:p>
            <a:pPr algn="just"/>
            <a:r>
              <a:rPr lang="et-EE" sz="7200" b="1" dirty="0" smtClean="0">
                <a:latin typeface="Times New Roman" pitchFamily="18" charset="0"/>
                <a:cs typeface="Times New Roman" pitchFamily="18" charset="0"/>
              </a:rPr>
              <a:t>Pööra </a:t>
            </a:r>
            <a:r>
              <a:rPr lang="et-EE" sz="7200" b="1" dirty="0">
                <a:latin typeface="Times New Roman" pitchFamily="18" charset="0"/>
                <a:cs typeface="Times New Roman" pitchFamily="18" charset="0"/>
              </a:rPr>
              <a:t>tähelepanu kaela, randmete, nimmepiirkonna kaitsmisele külma ja tuule eest. </a:t>
            </a:r>
            <a:r>
              <a:rPr lang="et-EE" sz="7200" dirty="0">
                <a:latin typeface="Times New Roman" pitchFamily="18" charset="0"/>
                <a:cs typeface="Times New Roman" pitchFamily="18" charset="0"/>
              </a:rPr>
              <a:t>Just nendes piirkondades kipub tuul higist nahka jahutama ja tekitama põletikku.</a:t>
            </a:r>
          </a:p>
          <a:p>
            <a:pPr algn="just"/>
            <a:r>
              <a:rPr lang="et-EE" sz="7200" b="1" dirty="0" smtClean="0">
                <a:latin typeface="Times New Roman" pitchFamily="18" charset="0"/>
                <a:cs typeface="Times New Roman" pitchFamily="18" charset="0"/>
              </a:rPr>
              <a:t>Vahetusriided </a:t>
            </a:r>
            <a:r>
              <a:rPr lang="et-EE" sz="7200" dirty="0" smtClean="0">
                <a:latin typeface="Times New Roman" pitchFamily="18" charset="0"/>
                <a:cs typeface="Times New Roman" pitchFamily="18" charset="0"/>
              </a:rPr>
              <a:t>(vähemalt </a:t>
            </a:r>
            <a:r>
              <a:rPr lang="et-EE" sz="7200" dirty="0">
                <a:latin typeface="Times New Roman" pitchFamily="18" charset="0"/>
                <a:cs typeface="Times New Roman" pitchFamily="18" charset="0"/>
              </a:rPr>
              <a:t>särk, sokid, </a:t>
            </a:r>
            <a:r>
              <a:rPr lang="et-EE" sz="7200" dirty="0" smtClean="0">
                <a:latin typeface="Times New Roman" pitchFamily="18" charset="0"/>
                <a:cs typeface="Times New Roman" pitchFamily="18" charset="0"/>
              </a:rPr>
              <a:t>kindad, </a:t>
            </a:r>
            <a:r>
              <a:rPr lang="et-EE" sz="7200" dirty="0">
                <a:latin typeface="Times New Roman" pitchFamily="18" charset="0"/>
                <a:cs typeface="Times New Roman" pitchFamily="18" charset="0"/>
              </a:rPr>
              <a:t>aga võimalusel mingi paksem soe riietusese) kotti </a:t>
            </a:r>
            <a:r>
              <a:rPr lang="et-EE" sz="7200" dirty="0" smtClean="0">
                <a:latin typeface="Times New Roman" pitchFamily="18" charset="0"/>
                <a:cs typeface="Times New Roman" pitchFamily="18" charset="0"/>
              </a:rPr>
              <a:t>kaasa! </a:t>
            </a:r>
            <a:r>
              <a:rPr lang="et-EE" sz="7200" dirty="0">
                <a:latin typeface="Times New Roman" pitchFamily="18" charset="0"/>
                <a:cs typeface="Times New Roman" pitchFamily="18" charset="0"/>
              </a:rPr>
              <a:t>Ka rätik higise keha kuivatamiseks ja ülehõõrumiseks.</a:t>
            </a:r>
          </a:p>
          <a:p>
            <a:pPr algn="just"/>
            <a:r>
              <a:rPr lang="et-EE" sz="7200" b="1" dirty="0" smtClean="0">
                <a:latin typeface="Times New Roman" pitchFamily="18" charset="0"/>
                <a:cs typeface="Times New Roman" pitchFamily="18" charset="0"/>
              </a:rPr>
              <a:t>Müts</a:t>
            </a:r>
            <a:r>
              <a:rPr lang="et-EE" sz="7200" dirty="0" smtClean="0">
                <a:latin typeface="Times New Roman" pitchFamily="18" charset="0"/>
                <a:cs typeface="Times New Roman" pitchFamily="18" charset="0"/>
              </a:rPr>
              <a:t> -vajadusel </a:t>
            </a:r>
            <a:r>
              <a:rPr lang="et-EE" sz="7200" dirty="0">
                <a:latin typeface="Times New Roman" pitchFamily="18" charset="0"/>
                <a:cs typeface="Times New Roman" pitchFamily="18" charset="0"/>
              </a:rPr>
              <a:t>just eest tuultpidava (windstopper) osaga.</a:t>
            </a:r>
          </a:p>
          <a:p>
            <a:pPr algn="just"/>
            <a:r>
              <a:rPr lang="et-EE" sz="7200" b="1" dirty="0" smtClean="0">
                <a:latin typeface="Times New Roman" pitchFamily="18" charset="0"/>
                <a:cs typeface="Times New Roman" pitchFamily="18" charset="0"/>
              </a:rPr>
              <a:t>Kindad-</a:t>
            </a:r>
            <a:r>
              <a:rPr lang="et-EE" sz="7200" dirty="0" smtClean="0">
                <a:latin typeface="Times New Roman" pitchFamily="18" charset="0"/>
                <a:cs typeface="Times New Roman" pitchFamily="18" charset="0"/>
              </a:rPr>
              <a:t> suurema </a:t>
            </a:r>
            <a:r>
              <a:rPr lang="et-EE" sz="7200" dirty="0">
                <a:latin typeface="Times New Roman" pitchFamily="18" charset="0"/>
                <a:cs typeface="Times New Roman" pitchFamily="18" charset="0"/>
              </a:rPr>
              <a:t>külma puhul tuulekindla pealisosaga labakindaid</a:t>
            </a:r>
          </a:p>
          <a:p>
            <a:pPr algn="just"/>
            <a:r>
              <a:rPr lang="et-EE" sz="7200" b="1" dirty="0" smtClean="0">
                <a:latin typeface="Times New Roman" pitchFamily="18" charset="0"/>
                <a:cs typeface="Times New Roman" pitchFamily="18" charset="0"/>
              </a:rPr>
              <a:t>Sokkidest</a:t>
            </a:r>
            <a:r>
              <a:rPr lang="et-EE" sz="7200" dirty="0" smtClean="0">
                <a:latin typeface="Times New Roman" pitchFamily="18" charset="0"/>
                <a:cs typeface="Times New Roman" pitchFamily="18" charset="0"/>
              </a:rPr>
              <a:t> </a:t>
            </a:r>
            <a:r>
              <a:rPr lang="et-EE" sz="7200" dirty="0">
                <a:latin typeface="Times New Roman" pitchFamily="18" charset="0"/>
                <a:cs typeface="Times New Roman" pitchFamily="18" charset="0"/>
              </a:rPr>
              <a:t>kasutada villaseguseid või froteepõhjadega </a:t>
            </a:r>
            <a:r>
              <a:rPr lang="et-EE" sz="7200" dirty="0" smtClean="0">
                <a:latin typeface="Times New Roman" pitchFamily="18" charset="0"/>
                <a:cs typeface="Times New Roman" pitchFamily="18" charset="0"/>
              </a:rPr>
              <a:t>sokke</a:t>
            </a:r>
            <a:endParaRPr lang="et-EE" sz="7200" dirty="0">
              <a:latin typeface="Times New Roman" pitchFamily="18" charset="0"/>
              <a:cs typeface="Times New Roman" pitchFamily="18" charset="0"/>
            </a:endParaRPr>
          </a:p>
          <a:p>
            <a:pPr algn="just"/>
            <a:r>
              <a:rPr lang="et-EE" sz="7200" dirty="0" smtClean="0">
                <a:latin typeface="Times New Roman" pitchFamily="18" charset="0"/>
                <a:cs typeface="Times New Roman" pitchFamily="18" charset="0"/>
              </a:rPr>
              <a:t> </a:t>
            </a:r>
            <a:r>
              <a:rPr lang="et-EE" sz="7200" b="1" dirty="0">
                <a:latin typeface="Times New Roman" pitchFamily="18" charset="0"/>
                <a:cs typeface="Times New Roman" pitchFamily="18" charset="0"/>
              </a:rPr>
              <a:t>Jalanõudes</a:t>
            </a:r>
            <a:r>
              <a:rPr lang="et-EE" sz="7200" dirty="0">
                <a:latin typeface="Times New Roman" pitchFamily="18" charset="0"/>
                <a:cs typeface="Times New Roman" pitchFamily="18" charset="0"/>
              </a:rPr>
              <a:t> kasutada võimalusel sisetaldu, mida saab pärast sõitu panna kuivama. Vajadusel kasutada ka saapakatteid </a:t>
            </a:r>
            <a:r>
              <a:rPr lang="et-EE" sz="7200" dirty="0" smtClean="0">
                <a:latin typeface="Times New Roman" pitchFamily="18" charset="0"/>
                <a:cs typeface="Times New Roman" pitchFamily="18" charset="0"/>
              </a:rPr>
              <a:t>(soojuse </a:t>
            </a:r>
            <a:r>
              <a:rPr lang="et-EE" sz="7200" dirty="0">
                <a:latin typeface="Times New Roman" pitchFamily="18" charset="0"/>
                <a:cs typeface="Times New Roman" pitchFamily="18" charset="0"/>
              </a:rPr>
              <a:t>hoidmiseks ja jalatsite märgumise vältimiseks</a:t>
            </a:r>
            <a:r>
              <a:rPr lang="et-EE" sz="7200" dirty="0" smtClean="0">
                <a:latin typeface="Times New Roman" pitchFamily="18" charset="0"/>
                <a:cs typeface="Times New Roman" pitchFamily="18" charset="0"/>
              </a:rPr>
              <a:t>).</a:t>
            </a:r>
            <a:endParaRPr lang="et-EE" sz="7200" dirty="0">
              <a:latin typeface="Times New Roman" pitchFamily="18" charset="0"/>
              <a:cs typeface="Times New Roman" pitchFamily="18" charset="0"/>
            </a:endParaRPr>
          </a:p>
          <a:p>
            <a:endParaRPr lang="et-EE" dirty="0"/>
          </a:p>
        </p:txBody>
      </p:sp>
    </p:spTree>
    <p:extLst>
      <p:ext uri="{BB962C8B-B14F-4D97-AF65-F5344CB8AC3E}">
        <p14:creationId xmlns:p14="http://schemas.microsoft.com/office/powerpoint/2010/main" val="358269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latin typeface="Times New Roman" pitchFamily="18" charset="0"/>
                <a:cs typeface="Times New Roman" pitchFamily="18" charset="0"/>
              </a:rPr>
              <a:t>Varustus</a:t>
            </a:r>
            <a:endParaRPr lang="et-EE"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t-EE" dirty="0" smtClean="0">
                <a:latin typeface="Times New Roman" pitchFamily="18" charset="0"/>
                <a:cs typeface="Times New Roman" pitchFamily="18" charset="0"/>
              </a:rPr>
              <a:t>Suusad</a:t>
            </a:r>
          </a:p>
          <a:p>
            <a:r>
              <a:rPr lang="et-EE" dirty="0" smtClean="0">
                <a:latin typeface="Times New Roman" pitchFamily="18" charset="0"/>
                <a:cs typeface="Times New Roman" pitchFamily="18" charset="0"/>
              </a:rPr>
              <a:t>Suusaklambrid</a:t>
            </a:r>
          </a:p>
          <a:p>
            <a:r>
              <a:rPr lang="et-EE" dirty="0" smtClean="0">
                <a:latin typeface="Times New Roman" pitchFamily="18" charset="0"/>
                <a:cs typeface="Times New Roman" pitchFamily="18" charset="0"/>
              </a:rPr>
              <a:t>Suusasaapad</a:t>
            </a:r>
          </a:p>
          <a:p>
            <a:r>
              <a:rPr lang="et-EE" dirty="0" smtClean="0">
                <a:latin typeface="Times New Roman" pitchFamily="18" charset="0"/>
                <a:cs typeface="Times New Roman" pitchFamily="18" charset="0"/>
              </a:rPr>
              <a:t>Suusakepid</a:t>
            </a:r>
          </a:p>
          <a:p>
            <a:endParaRPr lang="et-EE" dirty="0">
              <a:latin typeface="Times New Roman" pitchFamily="18" charset="0"/>
              <a:cs typeface="Times New Roman" pitchFamily="18" charset="0"/>
            </a:endParaRPr>
          </a:p>
          <a:p>
            <a:pPr marL="0" indent="0">
              <a:buNone/>
            </a:pPr>
            <a:r>
              <a:rPr lang="et-EE" altLang="et-EE" dirty="0"/>
              <a:t>Kogu info leiate Eesti Suusaliidu koduleheküljelt </a:t>
            </a:r>
            <a:r>
              <a:rPr lang="et-EE" altLang="et-EE" dirty="0">
                <a:hlinkClick r:id="rId2"/>
              </a:rPr>
              <a:t>www.suusaliit.ee</a:t>
            </a:r>
            <a:endParaRPr lang="et-EE"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t-EE" dirty="0" smtClean="0">
                <a:latin typeface="Times New Roman" pitchFamily="18" charset="0"/>
                <a:cs typeface="Times New Roman" pitchFamily="18" charset="0"/>
              </a:rPr>
              <a:t>Klassika-ja uisustiili varustuse erinevused</a:t>
            </a:r>
            <a:endParaRPr lang="et-EE" dirty="0">
              <a:latin typeface="Times New Roman" pitchFamily="18" charset="0"/>
              <a:cs typeface="Times New Roman" pitchFamily="18" charset="0"/>
            </a:endParaRPr>
          </a:p>
        </p:txBody>
      </p:sp>
      <p:sp>
        <p:nvSpPr>
          <p:cNvPr id="5" name="Content Placeholder 4"/>
          <p:cNvSpPr>
            <a:spLocks noGrp="1"/>
          </p:cNvSpPr>
          <p:nvPr>
            <p:ph sz="half" idx="1"/>
          </p:nvPr>
        </p:nvSpPr>
        <p:spPr/>
        <p:txBody>
          <a:bodyPr>
            <a:normAutofit fontScale="55000" lnSpcReduction="20000"/>
          </a:bodyPr>
          <a:lstStyle/>
          <a:p>
            <a:pPr>
              <a:buNone/>
            </a:pPr>
            <a:r>
              <a:rPr lang="et-EE" dirty="0" smtClean="0"/>
              <a:t> </a:t>
            </a:r>
            <a:r>
              <a:rPr lang="et-EE" sz="2900" b="1" dirty="0" smtClean="0">
                <a:latin typeface="Times New Roman" pitchFamily="18" charset="0"/>
                <a:cs typeface="Times New Roman" pitchFamily="18" charset="0"/>
              </a:rPr>
              <a:t>Klassikastiili varustus</a:t>
            </a:r>
          </a:p>
          <a:p>
            <a:r>
              <a:rPr lang="et-EE" sz="2900" dirty="0" smtClean="0">
                <a:latin typeface="Times New Roman" pitchFamily="18" charset="0"/>
                <a:cs typeface="Times New Roman" pitchFamily="18" charset="0"/>
              </a:rPr>
              <a:t>Suusk endast endast 20-25 cm pikem </a:t>
            </a:r>
          </a:p>
          <a:p>
            <a:r>
              <a:rPr lang="et-EE" sz="2900" dirty="0">
                <a:latin typeface="Times New Roman" pitchFamily="18" charset="0"/>
                <a:cs typeface="Times New Roman" pitchFamily="18" charset="0"/>
              </a:rPr>
              <a:t>S</a:t>
            </a:r>
            <a:r>
              <a:rPr lang="et-EE" sz="2900" dirty="0" smtClean="0">
                <a:latin typeface="Times New Roman" pitchFamily="18" charset="0"/>
                <a:cs typeface="Times New Roman" pitchFamily="18" charset="0"/>
              </a:rPr>
              <a:t>uusad </a:t>
            </a:r>
            <a:r>
              <a:rPr lang="et-EE" sz="2900" dirty="0" smtClean="0">
                <a:latin typeface="Times New Roman" pitchFamily="18" charset="0"/>
                <a:cs typeface="Times New Roman" pitchFamily="18" charset="0"/>
              </a:rPr>
              <a:t>peavad andma suusatajale võimaluse neil libiseda ja tõugata. Suusa libisemise kindlustab suusa optimaalne pikkus, mis hoiab suusa jäljes – liiga lühike suusk kipuks jäljest välja jooksma. Suusa keskosa ehk pidamisala (saapa kannast alates  40 - 60 cm ettepoole)  määritakse pehmema pidamismäärdega. Suusatõukel surutakse see osa suusatallast vastu lund, lumekristallid tungivad määrdesse ja nii saabki suusaga tõugata.</a:t>
            </a:r>
          </a:p>
          <a:p>
            <a:r>
              <a:rPr lang="et-EE" sz="2900" dirty="0" smtClean="0">
                <a:latin typeface="Times New Roman" pitchFamily="18" charset="0"/>
                <a:cs typeface="Times New Roman" pitchFamily="18" charset="0"/>
              </a:rPr>
              <a:t>Klassikakepid peaks ulatuma maast õlanukini</a:t>
            </a:r>
          </a:p>
          <a:p>
            <a:r>
              <a:rPr lang="et-EE" sz="2900" dirty="0" smtClean="0">
                <a:latin typeface="Times New Roman" pitchFamily="18" charset="0"/>
                <a:cs typeface="Times New Roman" pitchFamily="18" charset="0"/>
              </a:rPr>
              <a:t>Võtmeküsimuseks klassikasuusa valikul on tema sobivus kasutaja kehakaalu ja sõidutehnikaga.</a:t>
            </a:r>
            <a:endParaRPr lang="et-EE" sz="2900" dirty="0">
              <a:latin typeface="Times New Roman" pitchFamily="18" charset="0"/>
              <a:cs typeface="Times New Roman" pitchFamily="18" charset="0"/>
            </a:endParaRPr>
          </a:p>
        </p:txBody>
      </p:sp>
      <p:sp>
        <p:nvSpPr>
          <p:cNvPr id="6" name="Content Placeholder 5"/>
          <p:cNvSpPr>
            <a:spLocks noGrp="1"/>
          </p:cNvSpPr>
          <p:nvPr>
            <p:ph sz="half" idx="2"/>
          </p:nvPr>
        </p:nvSpPr>
        <p:spPr/>
        <p:txBody>
          <a:bodyPr>
            <a:noAutofit/>
          </a:bodyPr>
          <a:lstStyle/>
          <a:p>
            <a:pPr>
              <a:buNone/>
            </a:pPr>
            <a:r>
              <a:rPr lang="et-EE" sz="1800" b="1" dirty="0" smtClean="0">
                <a:latin typeface="Times New Roman" pitchFamily="18" charset="0"/>
                <a:cs typeface="Times New Roman" pitchFamily="18" charset="0"/>
              </a:rPr>
              <a:t>Uisustiili varustus</a:t>
            </a:r>
          </a:p>
          <a:p>
            <a:r>
              <a:rPr lang="et-EE" sz="1800" dirty="0" smtClean="0">
                <a:latin typeface="Times New Roman" pitchFamily="18" charset="0"/>
                <a:cs typeface="Times New Roman" pitchFamily="18" charset="0"/>
              </a:rPr>
              <a:t>Suusk endast 10-15 cm pikem</a:t>
            </a:r>
          </a:p>
          <a:p>
            <a:r>
              <a:rPr lang="et-EE" sz="1800" dirty="0" smtClean="0">
                <a:latin typeface="Times New Roman" pitchFamily="18" charset="0"/>
                <a:cs typeface="Times New Roman" pitchFamily="18" charset="0"/>
              </a:rPr>
              <a:t>peab hästi libisema, sest tõukeks pole talle vaja  pidamismääret panna. Uisusammul asetseb suusk tõuke ajal käärselt ja tõuge toimub suusa siseserval ehk kandil.</a:t>
            </a:r>
          </a:p>
          <a:p>
            <a:r>
              <a:rPr lang="et-EE" sz="1800" dirty="0" smtClean="0">
                <a:latin typeface="Times New Roman" pitchFamily="18" charset="0"/>
                <a:cs typeface="Times New Roman" pitchFamily="18" charset="0"/>
              </a:rPr>
              <a:t>uisutehnika kepid peaks ulatuma kuni kõrvanibuni</a:t>
            </a:r>
            <a:endParaRPr lang="et-EE"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latin typeface="Times New Roman" pitchFamily="18" charset="0"/>
                <a:cs typeface="Times New Roman" pitchFamily="18" charset="0"/>
              </a:rPr>
              <a:t>Kukkumine</a:t>
            </a:r>
            <a:endParaRPr lang="et-EE"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t-EE" dirty="0" smtClean="0">
                <a:latin typeface="Times New Roman" pitchFamily="18" charset="0"/>
                <a:cs typeface="Times New Roman" pitchFamily="18" charset="0"/>
              </a:rPr>
              <a:t>Hoo pealt keppe mitte ette suruda!</a:t>
            </a:r>
          </a:p>
          <a:p>
            <a:r>
              <a:rPr lang="et-EE" dirty="0" smtClean="0">
                <a:latin typeface="Times New Roman" pitchFamily="18" charset="0"/>
                <a:cs typeface="Times New Roman" pitchFamily="18" charset="0"/>
              </a:rPr>
              <a:t>Suusaninad kokku lükates aeglustub hoog</a:t>
            </a:r>
          </a:p>
          <a:p>
            <a:r>
              <a:rPr lang="et-EE" dirty="0" smtClean="0">
                <a:latin typeface="Times New Roman" pitchFamily="18" charset="0"/>
                <a:cs typeface="Times New Roman" pitchFamily="18" charset="0"/>
              </a:rPr>
              <a:t>Kukkuda lastes end maapinna lähedale ning edasi küljele, kätt mitte ette panna!</a:t>
            </a:r>
          </a:p>
          <a:p>
            <a:r>
              <a:rPr lang="et-EE" dirty="0" smtClean="0">
                <a:latin typeface="Times New Roman" pitchFamily="18" charset="0"/>
                <a:cs typeface="Times New Roman" pitchFamily="18" charset="0"/>
              </a:rPr>
              <a:t>Uuesti püsti saab suusad nõlvaga risti pannes</a:t>
            </a:r>
            <a:endParaRPr lang="et-EE" dirty="0">
              <a:latin typeface="Times New Roman" pitchFamily="18" charset="0"/>
              <a:cs typeface="Times New Roman" pitchFamily="18" charset="0"/>
            </a:endParaRPr>
          </a:p>
        </p:txBody>
      </p:sp>
    </p:spTree>
    <p:extLst>
      <p:ext uri="{BB962C8B-B14F-4D97-AF65-F5344CB8AC3E}">
        <p14:creationId xmlns:p14="http://schemas.microsoft.com/office/powerpoint/2010/main" val="1365705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p:txBody>
          <a:bodyPr/>
          <a:lstStyle/>
          <a:p>
            <a:r>
              <a:rPr lang="et-EE" dirty="0" smtClean="0"/>
              <a:t>Pöörded</a:t>
            </a:r>
            <a:endParaRPr lang="et-EE" dirty="0"/>
          </a:p>
        </p:txBody>
      </p:sp>
      <p:sp>
        <p:nvSpPr>
          <p:cNvPr id="6" name="Sisu kohatäide 5"/>
          <p:cNvSpPr>
            <a:spLocks noGrp="1"/>
          </p:cNvSpPr>
          <p:nvPr>
            <p:ph sz="half" idx="1"/>
          </p:nvPr>
        </p:nvSpPr>
        <p:spPr/>
        <p:txBody>
          <a:bodyPr>
            <a:normAutofit/>
          </a:bodyPr>
          <a:lstStyle/>
          <a:p>
            <a:pPr marL="609600" indent="-609600">
              <a:lnSpc>
                <a:spcPct val="80000"/>
              </a:lnSpc>
              <a:buNone/>
            </a:pPr>
            <a:r>
              <a:rPr lang="et-EE" altLang="et-EE" dirty="0">
                <a:latin typeface="Times New Roman" panose="02020603050405020304" pitchFamily="18" charset="0"/>
                <a:cs typeface="Times New Roman" panose="02020603050405020304" pitchFamily="18" charset="0"/>
              </a:rPr>
              <a:t>Pöörded paigal:</a:t>
            </a:r>
          </a:p>
          <a:p>
            <a:pPr marL="609600" indent="-609600">
              <a:lnSpc>
                <a:spcPct val="80000"/>
              </a:lnSpc>
            </a:pPr>
            <a:r>
              <a:rPr lang="en-US" altLang="et-EE" dirty="0" err="1">
                <a:latin typeface="Times New Roman" panose="02020603050405020304" pitchFamily="18" charset="0"/>
                <a:cs typeface="Times New Roman" panose="02020603050405020304" pitchFamily="18" charset="0"/>
              </a:rPr>
              <a:t>Astepöörded</a:t>
            </a:r>
            <a:endParaRPr lang="en-US" altLang="et-EE" dirty="0">
              <a:latin typeface="Times New Roman" panose="02020603050405020304" pitchFamily="18" charset="0"/>
              <a:cs typeface="Times New Roman" panose="02020603050405020304" pitchFamily="18" charset="0"/>
            </a:endParaRPr>
          </a:p>
          <a:p>
            <a:pPr marL="990600" lvl="1" indent="-533400">
              <a:lnSpc>
                <a:spcPct val="80000"/>
              </a:lnSpc>
            </a:pPr>
            <a:r>
              <a:rPr lang="en-US" altLang="et-EE" sz="2400" dirty="0" err="1">
                <a:latin typeface="Times New Roman" panose="02020603050405020304" pitchFamily="18" charset="0"/>
                <a:cs typeface="Times New Roman" panose="02020603050405020304" pitchFamily="18" charset="0"/>
              </a:rPr>
              <a:t>lehvikpööre</a:t>
            </a:r>
            <a:r>
              <a:rPr lang="en-US" altLang="et-EE" sz="2400" dirty="0">
                <a:latin typeface="Times New Roman" panose="02020603050405020304" pitchFamily="18" charset="0"/>
                <a:cs typeface="Times New Roman" panose="02020603050405020304" pitchFamily="18" charset="0"/>
              </a:rPr>
              <a:t> </a:t>
            </a:r>
            <a:r>
              <a:rPr lang="en-US" altLang="et-EE" sz="2400" dirty="0" err="1">
                <a:latin typeface="Times New Roman" panose="02020603050405020304" pitchFamily="18" charset="0"/>
                <a:cs typeface="Times New Roman" panose="02020603050405020304" pitchFamily="18" charset="0"/>
              </a:rPr>
              <a:t>eest</a:t>
            </a:r>
            <a:r>
              <a:rPr lang="en-US" altLang="et-EE" sz="2400" dirty="0">
                <a:latin typeface="Times New Roman" panose="02020603050405020304" pitchFamily="18" charset="0"/>
                <a:cs typeface="Times New Roman" panose="02020603050405020304" pitchFamily="18" charset="0"/>
              </a:rPr>
              <a:t> </a:t>
            </a:r>
            <a:r>
              <a:rPr lang="en-US" altLang="et-EE" sz="2400" dirty="0" err="1">
                <a:latin typeface="Times New Roman" panose="02020603050405020304" pitchFamily="18" charset="0"/>
                <a:cs typeface="Times New Roman" panose="02020603050405020304" pitchFamily="18" charset="0"/>
              </a:rPr>
              <a:t>ja</a:t>
            </a:r>
            <a:r>
              <a:rPr lang="en-US" altLang="et-EE" sz="2400" dirty="0">
                <a:latin typeface="Times New Roman" panose="02020603050405020304" pitchFamily="18" charset="0"/>
                <a:cs typeface="Times New Roman" panose="02020603050405020304" pitchFamily="18" charset="0"/>
              </a:rPr>
              <a:t> </a:t>
            </a:r>
            <a:r>
              <a:rPr lang="en-US" altLang="et-EE" sz="2400" dirty="0" err="1">
                <a:latin typeface="Times New Roman" panose="02020603050405020304" pitchFamily="18" charset="0"/>
                <a:cs typeface="Times New Roman" panose="02020603050405020304" pitchFamily="18" charset="0"/>
              </a:rPr>
              <a:t>tagant</a:t>
            </a:r>
            <a:endParaRPr lang="en-US" altLang="et-EE" sz="2400" dirty="0">
              <a:latin typeface="Times New Roman" panose="02020603050405020304" pitchFamily="18" charset="0"/>
              <a:cs typeface="Times New Roman" panose="02020603050405020304" pitchFamily="18" charset="0"/>
            </a:endParaRPr>
          </a:p>
          <a:p>
            <a:pPr marL="609600" indent="-609600">
              <a:lnSpc>
                <a:spcPct val="80000"/>
              </a:lnSpc>
            </a:pPr>
            <a:r>
              <a:rPr lang="en-US" altLang="et-EE" dirty="0" err="1">
                <a:latin typeface="Times New Roman" panose="02020603050405020304" pitchFamily="18" charset="0"/>
                <a:cs typeface="Times New Roman" panose="02020603050405020304" pitchFamily="18" charset="0"/>
              </a:rPr>
              <a:t>Tõstepöörded</a:t>
            </a:r>
            <a:endParaRPr lang="en-US" altLang="et-EE" dirty="0">
              <a:latin typeface="Times New Roman" panose="02020603050405020304" pitchFamily="18" charset="0"/>
              <a:cs typeface="Times New Roman" panose="02020603050405020304" pitchFamily="18" charset="0"/>
            </a:endParaRPr>
          </a:p>
          <a:p>
            <a:pPr marL="990600" lvl="1" indent="-533400">
              <a:lnSpc>
                <a:spcPct val="80000"/>
              </a:lnSpc>
            </a:pPr>
            <a:r>
              <a:rPr lang="en-US" altLang="et-EE" sz="2400" dirty="0" err="1">
                <a:latin typeface="Times New Roman" panose="02020603050405020304" pitchFamily="18" charset="0"/>
                <a:cs typeface="Times New Roman" panose="02020603050405020304" pitchFamily="18" charset="0"/>
              </a:rPr>
              <a:t>kõrvalt</a:t>
            </a:r>
            <a:endParaRPr lang="en-US" altLang="et-EE" sz="2400" dirty="0">
              <a:latin typeface="Times New Roman" panose="02020603050405020304" pitchFamily="18" charset="0"/>
              <a:cs typeface="Times New Roman" panose="02020603050405020304" pitchFamily="18" charset="0"/>
            </a:endParaRPr>
          </a:p>
          <a:p>
            <a:pPr marL="990600" lvl="1" indent="-533400">
              <a:lnSpc>
                <a:spcPct val="80000"/>
              </a:lnSpc>
            </a:pPr>
            <a:r>
              <a:rPr lang="en-US" altLang="et-EE" sz="2400" dirty="0" err="1">
                <a:latin typeface="Times New Roman" panose="02020603050405020304" pitchFamily="18" charset="0"/>
                <a:cs typeface="Times New Roman" panose="02020603050405020304" pitchFamily="18" charset="0"/>
              </a:rPr>
              <a:t>üle</a:t>
            </a:r>
            <a:r>
              <a:rPr lang="en-US" altLang="et-EE" sz="2400" dirty="0">
                <a:latin typeface="Times New Roman" panose="02020603050405020304" pitchFamily="18" charset="0"/>
                <a:cs typeface="Times New Roman" panose="02020603050405020304" pitchFamily="18" charset="0"/>
              </a:rPr>
              <a:t> </a:t>
            </a:r>
            <a:r>
              <a:rPr lang="en-US" altLang="et-EE" sz="2400" dirty="0" err="1">
                <a:latin typeface="Times New Roman" panose="02020603050405020304" pitchFamily="18" charset="0"/>
                <a:cs typeface="Times New Roman" panose="02020603050405020304" pitchFamily="18" charset="0"/>
              </a:rPr>
              <a:t>suusa</a:t>
            </a:r>
            <a:r>
              <a:rPr lang="en-US" altLang="et-EE" sz="2400" dirty="0">
                <a:latin typeface="Times New Roman" panose="02020603050405020304" pitchFamily="18" charset="0"/>
                <a:cs typeface="Times New Roman" panose="02020603050405020304" pitchFamily="18" charset="0"/>
              </a:rPr>
              <a:t> </a:t>
            </a:r>
            <a:r>
              <a:rPr lang="en-US" altLang="et-EE" sz="2400" dirty="0" err="1">
                <a:latin typeface="Times New Roman" panose="02020603050405020304" pitchFamily="18" charset="0"/>
                <a:cs typeface="Times New Roman" panose="02020603050405020304" pitchFamily="18" charset="0"/>
              </a:rPr>
              <a:t>eest</a:t>
            </a:r>
            <a:r>
              <a:rPr lang="en-US" altLang="et-EE" sz="2400" dirty="0">
                <a:latin typeface="Times New Roman" panose="02020603050405020304" pitchFamily="18" charset="0"/>
                <a:cs typeface="Times New Roman" panose="02020603050405020304" pitchFamily="18" charset="0"/>
              </a:rPr>
              <a:t> </a:t>
            </a:r>
            <a:r>
              <a:rPr lang="en-US" altLang="et-EE" sz="2400" dirty="0" err="1">
                <a:latin typeface="Times New Roman" panose="02020603050405020304" pitchFamily="18" charset="0"/>
                <a:cs typeface="Times New Roman" panose="02020603050405020304" pitchFamily="18" charset="0"/>
              </a:rPr>
              <a:t>ja</a:t>
            </a:r>
            <a:r>
              <a:rPr lang="en-US" altLang="et-EE" sz="2400" dirty="0">
                <a:latin typeface="Times New Roman" panose="02020603050405020304" pitchFamily="18" charset="0"/>
                <a:cs typeface="Times New Roman" panose="02020603050405020304" pitchFamily="18" charset="0"/>
              </a:rPr>
              <a:t> </a:t>
            </a:r>
            <a:r>
              <a:rPr lang="en-US" altLang="et-EE" sz="2400" dirty="0" err="1">
                <a:latin typeface="Times New Roman" panose="02020603050405020304" pitchFamily="18" charset="0"/>
                <a:cs typeface="Times New Roman" panose="02020603050405020304" pitchFamily="18" charset="0"/>
              </a:rPr>
              <a:t>tagant</a:t>
            </a:r>
            <a:endParaRPr lang="en-US" altLang="et-EE" sz="2400" dirty="0">
              <a:latin typeface="Times New Roman" panose="02020603050405020304" pitchFamily="18" charset="0"/>
              <a:cs typeface="Times New Roman" panose="02020603050405020304" pitchFamily="18" charset="0"/>
            </a:endParaRPr>
          </a:p>
          <a:p>
            <a:pPr marL="609600" indent="-609600">
              <a:lnSpc>
                <a:spcPct val="80000"/>
              </a:lnSpc>
            </a:pPr>
            <a:r>
              <a:rPr lang="en-US" altLang="et-EE" dirty="0" err="1">
                <a:latin typeface="Times New Roman" panose="02020603050405020304" pitchFamily="18" charset="0"/>
                <a:cs typeface="Times New Roman" panose="02020603050405020304" pitchFamily="18" charset="0"/>
              </a:rPr>
              <a:t>Hüppepöörded</a:t>
            </a:r>
            <a:endParaRPr lang="en-US" altLang="et-EE" dirty="0">
              <a:latin typeface="Times New Roman" panose="02020603050405020304" pitchFamily="18" charset="0"/>
              <a:cs typeface="Times New Roman" panose="02020603050405020304" pitchFamily="18" charset="0"/>
            </a:endParaRPr>
          </a:p>
          <a:p>
            <a:pPr marL="990600" lvl="1" indent="-533400">
              <a:lnSpc>
                <a:spcPct val="80000"/>
              </a:lnSpc>
            </a:pPr>
            <a:r>
              <a:rPr lang="en-US" altLang="et-EE" sz="2400" dirty="0" err="1">
                <a:latin typeface="Times New Roman" panose="02020603050405020304" pitchFamily="18" charset="0"/>
                <a:cs typeface="Times New Roman" panose="02020603050405020304" pitchFamily="18" charset="0"/>
              </a:rPr>
              <a:t>keppide</a:t>
            </a:r>
            <a:r>
              <a:rPr lang="en-US" altLang="et-EE" sz="2400" dirty="0">
                <a:latin typeface="Times New Roman" panose="02020603050405020304" pitchFamily="18" charset="0"/>
                <a:cs typeface="Times New Roman" panose="02020603050405020304" pitchFamily="18" charset="0"/>
              </a:rPr>
              <a:t> </a:t>
            </a:r>
            <a:r>
              <a:rPr lang="en-US" altLang="et-EE" sz="2400" dirty="0" err="1">
                <a:latin typeface="Times New Roman" panose="02020603050405020304" pitchFamily="18" charset="0"/>
                <a:cs typeface="Times New Roman" panose="02020603050405020304" pitchFamily="18" charset="0"/>
              </a:rPr>
              <a:t>toetusega</a:t>
            </a:r>
            <a:endParaRPr lang="en-US" altLang="et-EE" sz="2400" dirty="0">
              <a:latin typeface="Times New Roman" panose="02020603050405020304" pitchFamily="18" charset="0"/>
              <a:cs typeface="Times New Roman" panose="02020603050405020304" pitchFamily="18" charset="0"/>
            </a:endParaRPr>
          </a:p>
          <a:p>
            <a:pPr marL="990600" lvl="1" indent="-533400">
              <a:lnSpc>
                <a:spcPct val="80000"/>
              </a:lnSpc>
            </a:pPr>
            <a:r>
              <a:rPr lang="en-US" altLang="et-EE" sz="2400" dirty="0" err="1">
                <a:latin typeface="Times New Roman" panose="02020603050405020304" pitchFamily="18" charset="0"/>
                <a:cs typeface="Times New Roman" panose="02020603050405020304" pitchFamily="18" charset="0"/>
              </a:rPr>
              <a:t>keppide</a:t>
            </a:r>
            <a:r>
              <a:rPr lang="en-US" altLang="et-EE" sz="2400" dirty="0">
                <a:latin typeface="Times New Roman" panose="02020603050405020304" pitchFamily="18" charset="0"/>
                <a:cs typeface="Times New Roman" panose="02020603050405020304" pitchFamily="18" charset="0"/>
              </a:rPr>
              <a:t> </a:t>
            </a:r>
            <a:r>
              <a:rPr lang="en-US" altLang="et-EE" sz="2400" dirty="0" err="1">
                <a:latin typeface="Times New Roman" panose="02020603050405020304" pitchFamily="18" charset="0"/>
                <a:cs typeface="Times New Roman" panose="02020603050405020304" pitchFamily="18" charset="0"/>
              </a:rPr>
              <a:t>toetuseta</a:t>
            </a:r>
            <a:endParaRPr lang="et-EE" altLang="et-EE" sz="2400" dirty="0">
              <a:latin typeface="Times New Roman" panose="02020603050405020304" pitchFamily="18" charset="0"/>
              <a:cs typeface="Times New Roman" panose="02020603050405020304" pitchFamily="18" charset="0"/>
            </a:endParaRPr>
          </a:p>
        </p:txBody>
      </p:sp>
      <p:sp>
        <p:nvSpPr>
          <p:cNvPr id="8" name="Sisu kohatäide 7"/>
          <p:cNvSpPr>
            <a:spLocks noGrp="1"/>
          </p:cNvSpPr>
          <p:nvPr>
            <p:ph sz="half" idx="2"/>
          </p:nvPr>
        </p:nvSpPr>
        <p:spPr/>
        <p:txBody>
          <a:bodyPr/>
          <a:lstStyle/>
          <a:p>
            <a:pPr>
              <a:lnSpc>
                <a:spcPct val="80000"/>
              </a:lnSpc>
              <a:buNone/>
            </a:pPr>
            <a:r>
              <a:rPr lang="et-EE" altLang="et-EE" dirty="0">
                <a:latin typeface="Times New Roman" panose="02020603050405020304" pitchFamily="18" charset="0"/>
                <a:cs typeface="Times New Roman" panose="02020603050405020304" pitchFamily="18" charset="0"/>
              </a:rPr>
              <a:t>Pöörded liikumisel:</a:t>
            </a:r>
          </a:p>
          <a:p>
            <a:pPr>
              <a:lnSpc>
                <a:spcPct val="80000"/>
              </a:lnSpc>
            </a:pPr>
            <a:r>
              <a:rPr lang="en-US" altLang="et-EE" dirty="0" err="1">
                <a:latin typeface="Times New Roman" panose="02020603050405020304" pitchFamily="18" charset="0"/>
                <a:cs typeface="Times New Roman" panose="02020603050405020304" pitchFamily="18" charset="0"/>
              </a:rPr>
              <a:t>Astepöörded</a:t>
            </a:r>
            <a:endParaRPr lang="en-US" altLang="et-EE" dirty="0">
              <a:latin typeface="Times New Roman" panose="02020603050405020304" pitchFamily="18" charset="0"/>
              <a:cs typeface="Times New Roman" panose="02020603050405020304" pitchFamily="18" charset="0"/>
            </a:endParaRPr>
          </a:p>
          <a:p>
            <a:pPr lvl="1">
              <a:lnSpc>
                <a:spcPct val="80000"/>
              </a:lnSpc>
            </a:pPr>
            <a:r>
              <a:rPr lang="en-US" altLang="et-EE" dirty="0" err="1">
                <a:latin typeface="Times New Roman" panose="02020603050405020304" pitchFamily="18" charset="0"/>
                <a:cs typeface="Times New Roman" panose="02020603050405020304" pitchFamily="18" charset="0"/>
              </a:rPr>
              <a:t>astepööre</a:t>
            </a:r>
            <a:endParaRPr lang="en-US" altLang="et-EE" dirty="0">
              <a:latin typeface="Times New Roman" panose="02020603050405020304" pitchFamily="18" charset="0"/>
              <a:cs typeface="Times New Roman" panose="02020603050405020304" pitchFamily="18" charset="0"/>
            </a:endParaRPr>
          </a:p>
          <a:p>
            <a:pPr lvl="1">
              <a:lnSpc>
                <a:spcPct val="80000"/>
              </a:lnSpc>
            </a:pPr>
            <a:r>
              <a:rPr lang="en-US" altLang="et-EE" dirty="0" err="1">
                <a:latin typeface="Times New Roman" panose="02020603050405020304" pitchFamily="18" charset="0"/>
                <a:cs typeface="Times New Roman" panose="02020603050405020304" pitchFamily="18" charset="0"/>
              </a:rPr>
              <a:t>uisusammpööre</a:t>
            </a:r>
            <a:endParaRPr lang="en-US" altLang="et-EE" dirty="0">
              <a:latin typeface="Times New Roman" panose="02020603050405020304" pitchFamily="18" charset="0"/>
              <a:cs typeface="Times New Roman" panose="02020603050405020304" pitchFamily="18" charset="0"/>
            </a:endParaRPr>
          </a:p>
          <a:p>
            <a:pPr lvl="2">
              <a:lnSpc>
                <a:spcPct val="80000"/>
              </a:lnSpc>
            </a:pPr>
            <a:r>
              <a:rPr lang="en-US" altLang="et-EE" dirty="0" err="1">
                <a:latin typeface="Times New Roman" panose="02020603050405020304" pitchFamily="18" charset="0"/>
                <a:cs typeface="Times New Roman" panose="02020603050405020304" pitchFamily="18" charset="0"/>
              </a:rPr>
              <a:t>keppide</a:t>
            </a:r>
            <a:r>
              <a:rPr lang="en-US" altLang="et-EE" dirty="0">
                <a:latin typeface="Times New Roman" panose="02020603050405020304" pitchFamily="18" charset="0"/>
                <a:cs typeface="Times New Roman" panose="02020603050405020304" pitchFamily="18" charset="0"/>
              </a:rPr>
              <a:t> </a:t>
            </a:r>
            <a:r>
              <a:rPr lang="en-US" altLang="et-EE" dirty="0" err="1">
                <a:latin typeface="Times New Roman" panose="02020603050405020304" pitchFamily="18" charset="0"/>
                <a:cs typeface="Times New Roman" panose="02020603050405020304" pitchFamily="18" charset="0"/>
              </a:rPr>
              <a:t>tõuketa</a:t>
            </a:r>
            <a:r>
              <a:rPr lang="en-US" altLang="et-EE" dirty="0">
                <a:latin typeface="Times New Roman" panose="02020603050405020304" pitchFamily="18" charset="0"/>
                <a:cs typeface="Times New Roman" panose="02020603050405020304" pitchFamily="18" charset="0"/>
              </a:rPr>
              <a:t> </a:t>
            </a:r>
            <a:r>
              <a:rPr lang="en-US" altLang="et-EE" dirty="0" err="1">
                <a:latin typeface="Times New Roman" panose="02020603050405020304" pitchFamily="18" charset="0"/>
                <a:cs typeface="Times New Roman" panose="02020603050405020304" pitchFamily="18" charset="0"/>
              </a:rPr>
              <a:t>ja</a:t>
            </a:r>
            <a:r>
              <a:rPr lang="en-US" altLang="et-EE" dirty="0">
                <a:latin typeface="Times New Roman" panose="02020603050405020304" pitchFamily="18" charset="0"/>
                <a:cs typeface="Times New Roman" panose="02020603050405020304" pitchFamily="18" charset="0"/>
              </a:rPr>
              <a:t> </a:t>
            </a:r>
            <a:r>
              <a:rPr lang="en-US" altLang="et-EE" dirty="0" err="1">
                <a:latin typeface="Times New Roman" panose="02020603050405020304" pitchFamily="18" charset="0"/>
                <a:cs typeface="Times New Roman" panose="02020603050405020304" pitchFamily="18" charset="0"/>
              </a:rPr>
              <a:t>ilma</a:t>
            </a:r>
            <a:endParaRPr lang="en-US" altLang="et-EE" dirty="0">
              <a:latin typeface="Times New Roman" panose="02020603050405020304" pitchFamily="18" charset="0"/>
              <a:cs typeface="Times New Roman" panose="02020603050405020304" pitchFamily="18" charset="0"/>
            </a:endParaRPr>
          </a:p>
          <a:p>
            <a:pPr>
              <a:lnSpc>
                <a:spcPct val="80000"/>
              </a:lnSpc>
            </a:pPr>
            <a:r>
              <a:rPr lang="en-US" altLang="et-EE" dirty="0" err="1">
                <a:latin typeface="Times New Roman" panose="02020603050405020304" pitchFamily="18" charset="0"/>
                <a:cs typeface="Times New Roman" panose="02020603050405020304" pitchFamily="18" charset="0"/>
              </a:rPr>
              <a:t>Juhtpöörded</a:t>
            </a:r>
            <a:endParaRPr lang="en-US" altLang="et-EE" dirty="0">
              <a:latin typeface="Times New Roman" panose="02020603050405020304" pitchFamily="18" charset="0"/>
              <a:cs typeface="Times New Roman" panose="02020603050405020304" pitchFamily="18" charset="0"/>
            </a:endParaRPr>
          </a:p>
          <a:p>
            <a:pPr lvl="1">
              <a:lnSpc>
                <a:spcPct val="80000"/>
              </a:lnSpc>
            </a:pPr>
            <a:r>
              <a:rPr lang="en-US" altLang="et-EE" dirty="0" err="1">
                <a:latin typeface="Times New Roman" panose="02020603050405020304" pitchFamily="18" charset="0"/>
                <a:cs typeface="Times New Roman" panose="02020603050405020304" pitchFamily="18" charset="0"/>
              </a:rPr>
              <a:t>sahkpööre</a:t>
            </a:r>
            <a:r>
              <a:rPr lang="en-US" altLang="et-EE" dirty="0">
                <a:latin typeface="Times New Roman" panose="02020603050405020304" pitchFamily="18" charset="0"/>
                <a:cs typeface="Times New Roman" panose="02020603050405020304" pitchFamily="18" charset="0"/>
              </a:rPr>
              <a:t> </a:t>
            </a:r>
          </a:p>
          <a:p>
            <a:pPr lvl="1">
              <a:lnSpc>
                <a:spcPct val="80000"/>
              </a:lnSpc>
            </a:pPr>
            <a:r>
              <a:rPr lang="en-US" altLang="et-EE" dirty="0" err="1">
                <a:latin typeface="Times New Roman" panose="02020603050405020304" pitchFamily="18" charset="0"/>
                <a:cs typeface="Times New Roman" panose="02020603050405020304" pitchFamily="18" charset="0"/>
              </a:rPr>
              <a:t>poolsahkpööre</a:t>
            </a:r>
            <a:endParaRPr lang="en-US" altLang="et-EE" dirty="0">
              <a:latin typeface="Times New Roman" panose="02020603050405020304" pitchFamily="18" charset="0"/>
              <a:cs typeface="Times New Roman" panose="02020603050405020304" pitchFamily="18" charset="0"/>
            </a:endParaRPr>
          </a:p>
          <a:p>
            <a:pPr lvl="1">
              <a:lnSpc>
                <a:spcPct val="80000"/>
              </a:lnSpc>
            </a:pPr>
            <a:r>
              <a:rPr lang="en-US" altLang="et-EE" dirty="0" err="1">
                <a:latin typeface="Times New Roman" panose="02020603050405020304" pitchFamily="18" charset="0"/>
                <a:cs typeface="Times New Roman" panose="02020603050405020304" pitchFamily="18" charset="0"/>
              </a:rPr>
              <a:t>käärpööre</a:t>
            </a:r>
            <a:endParaRPr lang="en-US" altLang="et-EE" dirty="0">
              <a:latin typeface="Times New Roman" panose="02020603050405020304" pitchFamily="18" charset="0"/>
              <a:cs typeface="Times New Roman" panose="02020603050405020304" pitchFamily="18" charset="0"/>
            </a:endParaRPr>
          </a:p>
          <a:p>
            <a:pPr>
              <a:lnSpc>
                <a:spcPct val="80000"/>
              </a:lnSpc>
            </a:pPr>
            <a:r>
              <a:rPr lang="en-US" altLang="et-EE" dirty="0" err="1">
                <a:latin typeface="Times New Roman" panose="02020603050405020304" pitchFamily="18" charset="0"/>
                <a:cs typeface="Times New Roman" panose="02020603050405020304" pitchFamily="18" charset="0"/>
              </a:rPr>
              <a:t>Hoogpöörded</a:t>
            </a:r>
            <a:endParaRPr lang="en-US" altLang="et-EE" dirty="0">
              <a:latin typeface="Times New Roman" panose="02020603050405020304" pitchFamily="18" charset="0"/>
              <a:cs typeface="Times New Roman" panose="02020603050405020304" pitchFamily="18" charset="0"/>
            </a:endParaRPr>
          </a:p>
          <a:p>
            <a:pPr lvl="1">
              <a:lnSpc>
                <a:spcPct val="80000"/>
              </a:lnSpc>
            </a:pPr>
            <a:r>
              <a:rPr lang="en-US" altLang="et-EE" dirty="0" err="1">
                <a:latin typeface="Times New Roman" panose="02020603050405020304" pitchFamily="18" charset="0"/>
                <a:cs typeface="Times New Roman" panose="02020603050405020304" pitchFamily="18" charset="0"/>
              </a:rPr>
              <a:t>poolsahkparralleel</a:t>
            </a:r>
            <a:r>
              <a:rPr lang="en-US" altLang="et-EE" dirty="0">
                <a:latin typeface="Times New Roman" panose="02020603050405020304" pitchFamily="18" charset="0"/>
                <a:cs typeface="Times New Roman" panose="02020603050405020304" pitchFamily="18" charset="0"/>
              </a:rPr>
              <a:t>- </a:t>
            </a:r>
            <a:r>
              <a:rPr lang="en-US" altLang="et-EE" dirty="0" err="1">
                <a:latin typeface="Times New Roman" panose="02020603050405020304" pitchFamily="18" charset="0"/>
                <a:cs typeface="Times New Roman" panose="02020603050405020304" pitchFamily="18" charset="0"/>
              </a:rPr>
              <a:t>ja</a:t>
            </a:r>
            <a:r>
              <a:rPr lang="en-US" altLang="et-EE" dirty="0">
                <a:latin typeface="Times New Roman" panose="02020603050405020304" pitchFamily="18" charset="0"/>
                <a:cs typeface="Times New Roman" panose="02020603050405020304" pitchFamily="18" charset="0"/>
              </a:rPr>
              <a:t> </a:t>
            </a:r>
            <a:r>
              <a:rPr lang="en-US" altLang="et-EE" dirty="0" err="1">
                <a:latin typeface="Times New Roman" panose="02020603050405020304" pitchFamily="18" charset="0"/>
                <a:cs typeface="Times New Roman" panose="02020603050405020304" pitchFamily="18" charset="0"/>
              </a:rPr>
              <a:t>paralleelpööre</a:t>
            </a:r>
            <a:endParaRPr lang="en-US" altLang="et-EE" dirty="0">
              <a:latin typeface="Times New Roman" panose="02020603050405020304" pitchFamily="18" charset="0"/>
              <a:cs typeface="Times New Roman" panose="02020603050405020304" pitchFamily="18" charset="0"/>
            </a:endParaRPr>
          </a:p>
          <a:p>
            <a:endParaRPr lang="et-EE" dirty="0"/>
          </a:p>
        </p:txBody>
      </p:sp>
    </p:spTree>
    <p:extLst>
      <p:ext uri="{BB962C8B-B14F-4D97-AF65-F5344CB8AC3E}">
        <p14:creationId xmlns:p14="http://schemas.microsoft.com/office/powerpoint/2010/main" val="29566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latin typeface="Times New Roman" pitchFamily="18" charset="0"/>
                <a:cs typeface="Times New Roman" pitchFamily="18" charset="0"/>
              </a:rPr>
              <a:t>Pidurdusviisid</a:t>
            </a:r>
            <a:endParaRPr lang="et-EE" dirty="0">
              <a:latin typeface="Times New Roman" pitchFamily="18" charset="0"/>
              <a:cs typeface="Times New Roman" pitchFamily="18" charset="0"/>
            </a:endParaRPr>
          </a:p>
        </p:txBody>
      </p:sp>
      <p:sp>
        <p:nvSpPr>
          <p:cNvPr id="3" name="Rectangle 2"/>
          <p:cNvSpPr/>
          <p:nvPr/>
        </p:nvSpPr>
        <p:spPr>
          <a:xfrm>
            <a:off x="683568" y="1268760"/>
            <a:ext cx="7200800" cy="3970318"/>
          </a:xfrm>
          <a:prstGeom prst="rect">
            <a:avLst/>
          </a:prstGeom>
        </p:spPr>
        <p:txBody>
          <a:bodyPr wrap="square">
            <a:spAutoFit/>
          </a:bodyPr>
          <a:lstStyle/>
          <a:p>
            <a:pPr>
              <a:buFont typeface="Arial" pitchFamily="34" charset="0"/>
              <a:buChar char="•"/>
            </a:pPr>
            <a:r>
              <a:rPr lang="et-EE" b="1" dirty="0" smtClean="0"/>
              <a:t> </a:t>
            </a:r>
            <a:r>
              <a:rPr lang="et-EE" b="1" dirty="0" smtClean="0">
                <a:latin typeface="Times New Roman" pitchFamily="18" charset="0"/>
                <a:cs typeface="Times New Roman" pitchFamily="18" charset="0"/>
              </a:rPr>
              <a:t>Sahkpidurdus</a:t>
            </a:r>
            <a:r>
              <a:rPr lang="et-EE" dirty="0" smtClean="0">
                <a:latin typeface="Times New Roman" pitchFamily="18" charset="0"/>
                <a:cs typeface="Times New Roman" pitchFamily="18" charset="0"/>
              </a:rPr>
              <a:t>. Jalad on laias harkseisus, pöiad pööratud sissepoole ning sääred kallutatud ette. Jälgida, et suusaninad on kohakuti ja veidi lahus. Reied jäävad kerega ühele sirgele, käed all-kõrval. Pidurdusel kanditakse suusa siseküljed, põlvi ei tohi kokku suruda ja keharaskus liigub kandadele. </a:t>
            </a:r>
          </a:p>
          <a:p>
            <a:pPr>
              <a:buFont typeface="Arial" pitchFamily="34" charset="0"/>
              <a:buChar char="•"/>
            </a:pPr>
            <a:endParaRPr lang="et-EE" dirty="0" smtClean="0">
              <a:latin typeface="Times New Roman" pitchFamily="18" charset="0"/>
              <a:cs typeface="Times New Roman" pitchFamily="18" charset="0"/>
            </a:endParaRPr>
          </a:p>
          <a:p>
            <a:pPr>
              <a:buFont typeface="Arial" pitchFamily="34" charset="0"/>
              <a:buChar char="•"/>
            </a:pPr>
            <a:r>
              <a:rPr lang="et-EE" b="1" dirty="0" smtClean="0">
                <a:latin typeface="Times New Roman" pitchFamily="18" charset="0"/>
                <a:cs typeface="Times New Roman" pitchFamily="18" charset="0"/>
              </a:rPr>
              <a:t>Poolsahkpidur</a:t>
            </a:r>
            <a:r>
              <a:rPr lang="et-EE" dirty="0" smtClean="0">
                <a:latin typeface="Times New Roman" pitchFamily="18" charset="0"/>
                <a:cs typeface="Times New Roman" pitchFamily="18" charset="0"/>
              </a:rPr>
              <a:t>. Põikilaskumisasendis tuleb keharaskus kanda mäepoolsele suusale, orupoolne suusk viia sahkasendisse ja seejärel kantida. Suusaninad on kohakuti. Mida järsem pidurdus, seda enam kallutatakse ette, lähendades mäepoolset kätt sahas oleva jala labale. </a:t>
            </a:r>
          </a:p>
          <a:p>
            <a:endParaRPr lang="et-EE" dirty="0" smtClean="0">
              <a:latin typeface="Times New Roman" pitchFamily="18" charset="0"/>
              <a:cs typeface="Times New Roman" pitchFamily="18" charset="0"/>
            </a:endParaRPr>
          </a:p>
          <a:p>
            <a:pPr>
              <a:buFont typeface="Arial" pitchFamily="34" charset="0"/>
              <a:buChar char="•"/>
            </a:pPr>
            <a:r>
              <a:rPr lang="et-EE" b="1" dirty="0" smtClean="0">
                <a:latin typeface="Times New Roman" pitchFamily="18" charset="0"/>
                <a:cs typeface="Times New Roman" pitchFamily="18" charset="0"/>
              </a:rPr>
              <a:t>Triivpidurdus</a:t>
            </a:r>
            <a:r>
              <a:rPr lang="et-EE" dirty="0" smtClean="0">
                <a:latin typeface="Times New Roman" pitchFamily="18" charset="0"/>
                <a:cs typeface="Times New Roman" pitchFamily="18" charset="0"/>
              </a:rPr>
              <a:t>. Põikilaskumisasendist paigal sirutada kiirenevalt jalgu, kandes keharaskuse päkkadele ja viies kannad risti nõlvaga. Painutades sujuvalt jalgu hüppe- ja põlveliigesest, kanda keharaskus täistallale, kantides veidi suuski ning jalgade kiire sirutusega taastada põikilaskumissuund. </a:t>
            </a:r>
            <a:endParaRPr lang="et-EE" dirty="0">
              <a:latin typeface="Times New Roman" pitchFamily="18" charset="0"/>
              <a:cs typeface="Times New Roman" pitchFamily="18" charset="0"/>
            </a:endParaRPr>
          </a:p>
        </p:txBody>
      </p:sp>
    </p:spTree>
    <p:extLst>
      <p:ext uri="{BB962C8B-B14F-4D97-AF65-F5344CB8AC3E}">
        <p14:creationId xmlns:p14="http://schemas.microsoft.com/office/powerpoint/2010/main" val="230962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TotalTime>
  <Words>1132</Words>
  <Application>Microsoft Office PowerPoint</Application>
  <PresentationFormat>Ekraaniseanss (4:3)</PresentationFormat>
  <Paragraphs>122</Paragraphs>
  <Slides>16</Slides>
  <Notes>1</Notes>
  <HiddenSlides>0</HiddenSlides>
  <MMClips>0</MMClips>
  <ScaleCrop>false</ScaleCrop>
  <HeadingPairs>
    <vt:vector size="4" baseType="variant">
      <vt:variant>
        <vt:lpstr>Kujundus</vt:lpstr>
      </vt:variant>
      <vt:variant>
        <vt:i4>1</vt:i4>
      </vt:variant>
      <vt:variant>
        <vt:lpstr>Slaidipealkirjad</vt:lpstr>
      </vt:variant>
      <vt:variant>
        <vt:i4>16</vt:i4>
      </vt:variant>
    </vt:vector>
  </HeadingPairs>
  <TitlesOfParts>
    <vt:vector size="17" baseType="lpstr">
      <vt:lpstr>Office Theme</vt:lpstr>
      <vt:lpstr>Suusatamine on suurepärane !</vt:lpstr>
      <vt:lpstr>Suusatamine kui liikumisharrastus!</vt:lpstr>
      <vt:lpstr>Suusatamise positiivsed mõjud tervisespordis</vt:lpstr>
      <vt:lpstr>Riietus!</vt:lpstr>
      <vt:lpstr>Varustus</vt:lpstr>
      <vt:lpstr>Klassika-ja uisustiili varustuse erinevused</vt:lpstr>
      <vt:lpstr>Kukkumine</vt:lpstr>
      <vt:lpstr>Pöörded</vt:lpstr>
      <vt:lpstr>Pidurdusviisid</vt:lpstr>
      <vt:lpstr>Tõusuviisid</vt:lpstr>
      <vt:lpstr>Laskumisviisid</vt:lpstr>
      <vt:lpstr>Klassikaline sõiduviis</vt:lpstr>
      <vt:lpstr>PowerPointi esitlus</vt:lpstr>
      <vt:lpstr>Lisalugemist</vt:lpstr>
      <vt:lpstr>PowerPointi esitlus</vt:lpstr>
      <vt:lpstr>Head suusatamist!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Keiu</dc:creator>
  <cp:lastModifiedBy>teele</cp:lastModifiedBy>
  <cp:revision>48</cp:revision>
  <dcterms:created xsi:type="dcterms:W3CDTF">2011-12-20T21:14:34Z</dcterms:created>
  <dcterms:modified xsi:type="dcterms:W3CDTF">2015-02-03T22:12:14Z</dcterms:modified>
</cp:coreProperties>
</file>